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Black"/>
      <p:bold r:id="rId25"/>
      <p:boldItalic r:id="rId26"/>
    </p:embeddedFont>
    <p:embeddedFont>
      <p:font typeface="Roboto"/>
      <p:regular r:id="rId27"/>
      <p:bold r:id="rId28"/>
      <p:italic r:id="rId29"/>
      <p:boldItalic r:id="rId30"/>
    </p:embeddedFont>
    <p:embeddedFont>
      <p:font typeface="Roboto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5" roundtripDataSignature="AMtx7miBISa/ykHfIY2sVRC7KvdYxg3R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2200A4-A872-41AD-B64D-E32EC70AB11B}">
  <a:tblStyle styleId="{5E2200A4-A872-41AD-B64D-E32EC70AB11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F"/>
          </a:solidFill>
        </a:fill>
      </a:tcStyle>
    </a:wholeTbl>
    <a:band1H>
      <a:tcTxStyle/>
      <a:tcStyle>
        <a:fill>
          <a:solidFill>
            <a:srgbClr val="CCCEDE"/>
          </a:solidFill>
        </a:fill>
      </a:tcStyle>
    </a:band1H>
    <a:band2H>
      <a:tcTxStyle/>
    </a:band2H>
    <a:band1V>
      <a:tcTxStyle/>
      <a:tcStyle>
        <a:fill>
          <a:solidFill>
            <a:srgbClr val="CCCEDE"/>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lack-boldItalic.fntdata"/><Relationship Id="rId25" Type="http://schemas.openxmlformats.org/officeDocument/2006/relationships/font" Target="fonts/RobotoBlack-bold.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edium-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RobotoMedium-italic.fntdata"/><Relationship Id="rId10" Type="http://schemas.openxmlformats.org/officeDocument/2006/relationships/slide" Target="slides/slide4.xml"/><Relationship Id="rId32" Type="http://schemas.openxmlformats.org/officeDocument/2006/relationships/font" Target="fonts/RobotoMedium-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RobotoMedium-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97353105868912E-2"/>
          <c:y val="7.213946039561478E-2"/>
          <c:w val="0.92483490189078199"/>
          <c:h val="0.64424804995503115"/>
        </c:manualLayout>
      </c:layout>
      <c:scatterChart>
        <c:scatterStyle val="smoothMarker"/>
        <c:varyColors val="0"/>
        <c:ser>
          <c:idx val="0"/>
          <c:order val="0"/>
          <c:tx>
            <c:strRef>
              <c:f>Blatt1!$B$1</c:f>
              <c:strCache>
                <c:ptCount val="1"/>
                <c:pt idx="0">
                  <c:v>Company 1</c:v>
                </c:pt>
              </c:strCache>
            </c:strRef>
          </c:tx>
          <c:spPr>
            <a:ln w="38100" cap="rnd">
              <a:solidFill>
                <a:schemeClr val="accent1"/>
              </a:solidFill>
              <a:round/>
            </a:ln>
            <a:effectLst/>
          </c:spPr>
          <c:marker>
            <c:symbol val="none"/>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Blatt1!$B$2:$B$15</c:f>
              <c:numCache>
                <c:formatCode>General</c:formatCode>
                <c:ptCount val="14"/>
                <c:pt idx="0">
                  <c:v>0</c:v>
                </c:pt>
                <c:pt idx="1">
                  <c:v>3</c:v>
                </c:pt>
                <c:pt idx="2">
                  <c:v>1</c:v>
                </c:pt>
                <c:pt idx="3">
                  <c:v>2</c:v>
                </c:pt>
                <c:pt idx="4">
                  <c:v>0</c:v>
                </c:pt>
              </c:numCache>
            </c:numRef>
          </c:yVal>
          <c:smooth val="1"/>
          <c:extLst>
            <c:ext xmlns:c16="http://schemas.microsoft.com/office/drawing/2014/chart" uri="{C3380CC4-5D6E-409C-BE32-E72D297353CC}">
              <c16:uniqueId val="{00000000-A55B-8E46-AF2D-C532958DCA4E}"/>
            </c:ext>
          </c:extLst>
        </c:ser>
        <c:ser>
          <c:idx val="1"/>
          <c:order val="1"/>
          <c:tx>
            <c:strRef>
              <c:f>Blatt1!$C$1</c:f>
              <c:strCache>
                <c:ptCount val="1"/>
                <c:pt idx="0">
                  <c:v>Company 2</c:v>
                </c:pt>
              </c:strCache>
            </c:strRef>
          </c:tx>
          <c:spPr>
            <a:ln w="38100" cap="rnd">
              <a:solidFill>
                <a:schemeClr val="accent4"/>
              </a:solidFill>
              <a:round/>
            </a:ln>
            <a:effectLst/>
          </c:spPr>
          <c:marker>
            <c:symbol val="none"/>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Blatt1!$C$2:$C$15</c:f>
              <c:numCache>
                <c:formatCode>General</c:formatCode>
                <c:ptCount val="14"/>
                <c:pt idx="2">
                  <c:v>0</c:v>
                </c:pt>
                <c:pt idx="3">
                  <c:v>5</c:v>
                </c:pt>
                <c:pt idx="4">
                  <c:v>6</c:v>
                </c:pt>
                <c:pt idx="5">
                  <c:v>4</c:v>
                </c:pt>
                <c:pt idx="6">
                  <c:v>2</c:v>
                </c:pt>
                <c:pt idx="7">
                  <c:v>0</c:v>
                </c:pt>
              </c:numCache>
            </c:numRef>
          </c:yVal>
          <c:smooth val="1"/>
          <c:extLst>
            <c:ext xmlns:c16="http://schemas.microsoft.com/office/drawing/2014/chart" uri="{C3380CC4-5D6E-409C-BE32-E72D297353CC}">
              <c16:uniqueId val="{00000001-A55B-8E46-AF2D-C532958DCA4E}"/>
            </c:ext>
          </c:extLst>
        </c:ser>
        <c:ser>
          <c:idx val="2"/>
          <c:order val="2"/>
          <c:tx>
            <c:strRef>
              <c:f>Blatt1!$D$1</c:f>
              <c:strCache>
                <c:ptCount val="1"/>
                <c:pt idx="0">
                  <c:v>Company 3</c:v>
                </c:pt>
              </c:strCache>
            </c:strRef>
          </c:tx>
          <c:spPr>
            <a:ln w="38100" cap="rnd">
              <a:solidFill>
                <a:schemeClr val="accent3"/>
              </a:solidFill>
              <a:round/>
            </a:ln>
            <a:effectLst/>
          </c:spPr>
          <c:marker>
            <c:symbol val="none"/>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Blatt1!$D$2:$D$15</c:f>
              <c:numCache>
                <c:formatCode>General</c:formatCode>
                <c:ptCount val="14"/>
                <c:pt idx="5">
                  <c:v>0</c:v>
                </c:pt>
                <c:pt idx="6">
                  <c:v>2</c:v>
                </c:pt>
                <c:pt idx="7">
                  <c:v>4</c:v>
                </c:pt>
                <c:pt idx="8">
                  <c:v>0</c:v>
                </c:pt>
              </c:numCache>
            </c:numRef>
          </c:yVal>
          <c:smooth val="1"/>
          <c:extLst>
            <c:ext xmlns:c16="http://schemas.microsoft.com/office/drawing/2014/chart" uri="{C3380CC4-5D6E-409C-BE32-E72D297353CC}">
              <c16:uniqueId val="{00000002-A55B-8E46-AF2D-C532958DCA4E}"/>
            </c:ext>
          </c:extLst>
        </c:ser>
        <c:ser>
          <c:idx val="3"/>
          <c:order val="3"/>
          <c:tx>
            <c:strRef>
              <c:f>Blatt1!$E$1</c:f>
              <c:strCache>
                <c:ptCount val="1"/>
                <c:pt idx="0">
                  <c:v>Company 4</c:v>
                </c:pt>
              </c:strCache>
            </c:strRef>
          </c:tx>
          <c:spPr>
            <a:ln w="38100" cap="rnd">
              <a:solidFill>
                <a:schemeClr val="accent2"/>
              </a:solidFill>
              <a:round/>
            </a:ln>
            <a:effectLst/>
          </c:spPr>
          <c:marker>
            <c:symbol val="none"/>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Blatt1!$E$2:$E$15</c:f>
              <c:numCache>
                <c:formatCode>General</c:formatCode>
                <c:ptCount val="14"/>
                <c:pt idx="7">
                  <c:v>0</c:v>
                </c:pt>
                <c:pt idx="8">
                  <c:v>2</c:v>
                </c:pt>
                <c:pt idx="9">
                  <c:v>4</c:v>
                </c:pt>
                <c:pt idx="10">
                  <c:v>3</c:v>
                </c:pt>
                <c:pt idx="11">
                  <c:v>4</c:v>
                </c:pt>
                <c:pt idx="12">
                  <c:v>0</c:v>
                </c:pt>
              </c:numCache>
            </c:numRef>
          </c:yVal>
          <c:smooth val="1"/>
          <c:extLst>
            <c:ext xmlns:c16="http://schemas.microsoft.com/office/drawing/2014/chart" uri="{C3380CC4-5D6E-409C-BE32-E72D297353CC}">
              <c16:uniqueId val="{00000003-A55B-8E46-AF2D-C532958DCA4E}"/>
            </c:ext>
          </c:extLst>
        </c:ser>
        <c:dLbls>
          <c:showLegendKey val="0"/>
          <c:showVal val="0"/>
          <c:showCatName val="0"/>
          <c:showSerName val="0"/>
          <c:showPercent val="0"/>
          <c:showBubbleSize val="0"/>
        </c:dLbls>
        <c:axId val="613943440"/>
        <c:axId val="613943984"/>
      </c:scatterChart>
      <c:valAx>
        <c:axId val="61394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613943984"/>
        <c:crosses val="autoZero"/>
        <c:crossBetween val="midCat"/>
      </c:valAx>
      <c:valAx>
        <c:axId val="613943984"/>
        <c:scaling>
          <c:orientation val="minMax"/>
        </c:scaling>
        <c:delete val="0"/>
        <c:axPos val="l"/>
        <c:majorGridlines>
          <c:spPr>
            <a:ln w="9525" cap="flat" cmpd="sng" algn="ctr">
              <a:solidFill>
                <a:schemeClr val="tx1">
                  <a:lumMod val="85000"/>
                </a:schemeClr>
              </a:solidFill>
              <a:round/>
            </a:ln>
            <a:effectLst/>
          </c:spPr>
        </c:majorGridlines>
        <c:numFmt formatCode="General" sourceLinked="1"/>
        <c:majorTickMark val="none"/>
        <c:minorTickMark val="none"/>
        <c:tickLblPos val="nextTo"/>
        <c:spPr>
          <a:noFill/>
          <a:ln w="9525" cap="flat" cmpd="sng" algn="ctr">
            <a:solidFill>
              <a:schemeClr val="tx1">
                <a:lumMod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613943440"/>
        <c:crosses val="autoZero"/>
        <c:crossBetween val="midCat"/>
      </c:valAx>
      <c:spPr>
        <a:noFill/>
        <a:ln w="19050">
          <a:solidFill>
            <a:schemeClr val="tx1">
              <a:lumMod val="85000"/>
            </a:schemeClr>
          </a:solidFill>
        </a:ln>
        <a:effectLst/>
      </c:spPr>
    </c:plotArea>
    <c:legend>
      <c:legendPos val="b"/>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Entry>
      <c:layout>
        <c:manualLayout>
          <c:xMode val="edge"/>
          <c:yMode val="edge"/>
          <c:x val="0.11232989165574721"/>
          <c:y val="0.84896405911360995"/>
          <c:w val="0.76605473009398228"/>
          <c:h val="6.37750494707415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Roboto"/>
                <a:ea typeface="Roboto"/>
                <a:cs typeface="Roboto"/>
                <a:sym typeface="Roboto"/>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0113cdc600_0_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b="1" sz="1200">
              <a:solidFill>
                <a:srgbClr val="202124"/>
              </a:solidFill>
              <a:highlight>
                <a:srgbClr val="FFFFFF"/>
              </a:highlight>
              <a:latin typeface="Roboto"/>
              <a:ea typeface="Roboto"/>
              <a:cs typeface="Roboto"/>
              <a:sym typeface="Roboto"/>
            </a:endParaRPr>
          </a:p>
        </p:txBody>
      </p:sp>
      <p:sp>
        <p:nvSpPr>
          <p:cNvPr id="268" name="Google Shape;268;g30113cdc600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0113cdc600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30113cdc600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390361a20_0_7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28390361a20_0_7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0113cdc60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150">
              <a:solidFill>
                <a:srgbClr val="1A1918"/>
              </a:solidFill>
              <a:highlight>
                <a:srgbClr val="F7F5F2"/>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850">
              <a:solidFill>
                <a:srgbClr val="1A1918"/>
              </a:solidFill>
              <a:highlight>
                <a:srgbClr val="F7F5F2"/>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chemeClr val="lt1"/>
              </a:highlight>
              <a:latin typeface="Trebuchet MS"/>
              <a:ea typeface="Trebuchet MS"/>
              <a:cs typeface="Trebuchet MS"/>
              <a:sym typeface="Trebuchet MS"/>
            </a:endParaRPr>
          </a:p>
        </p:txBody>
      </p:sp>
      <p:sp>
        <p:nvSpPr>
          <p:cNvPr id="377" name="Google Shape;377;g30113cdc600_0_0:notes"/>
          <p:cNvSpPr/>
          <p:nvPr>
            <p:ph idx="2" type="sldImg"/>
          </p:nvPr>
        </p:nvSpPr>
        <p:spPr>
          <a:xfrm>
            <a:off x="114320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8390361a20_0_9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g28390361a20_0_9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8390361a20_0_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8390361a20_0_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8390361a20_0_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8390361a20_0_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Hyperlink Question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8390361a20_0_9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g28390361a20_0_9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8393f89aa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300">
                <a:solidFill>
                  <a:schemeClr val="dk1"/>
                </a:solidFill>
              </a:rPr>
              <a:t>Kara introduce herself. Duane introduce himself.</a:t>
            </a:r>
            <a:endParaRPr sz="1300">
              <a:solidFill>
                <a:schemeClr val="dk1"/>
              </a:solidFill>
            </a:endParaRPr>
          </a:p>
          <a:p>
            <a:pPr indent="-311150" lvl="0" marL="457200" rtl="0" algn="l">
              <a:lnSpc>
                <a:spcPct val="115000"/>
              </a:lnSpc>
              <a:spcBef>
                <a:spcPts val="800"/>
              </a:spcBef>
              <a:spcAft>
                <a:spcPts val="0"/>
              </a:spcAft>
              <a:buClr>
                <a:schemeClr val="dk1"/>
              </a:buClr>
              <a:buSzPts val="1300"/>
              <a:buFont typeface="Roboto"/>
              <a:buChar char="●"/>
            </a:pPr>
            <a:r>
              <a:rPr lang="en-US" sz="1300">
                <a:solidFill>
                  <a:schemeClr val="dk1"/>
                </a:solidFill>
              </a:rPr>
              <a:t>How many of you currently use SIPA? How many only use the No Cost services? How many use SIPA’s other contracts?</a:t>
            </a:r>
            <a:endParaRPr sz="1300">
              <a:solidFill>
                <a:schemeClr val="dk1"/>
              </a:solidFill>
            </a:endParaRPr>
          </a:p>
          <a:p>
            <a:pPr indent="-311150" lvl="0" marL="457200" rtl="0" algn="l">
              <a:lnSpc>
                <a:spcPct val="115000"/>
              </a:lnSpc>
              <a:spcBef>
                <a:spcPts val="0"/>
              </a:spcBef>
              <a:spcAft>
                <a:spcPts val="0"/>
              </a:spcAft>
              <a:buClr>
                <a:schemeClr val="dk1"/>
              </a:buClr>
              <a:buSzPts val="1300"/>
              <a:buFont typeface="Roboto"/>
              <a:buChar char="●"/>
            </a:pPr>
            <a:r>
              <a:rPr lang="en-US" sz="1300">
                <a:solidFill>
                  <a:schemeClr val="dk1"/>
                </a:solidFill>
              </a:rPr>
              <a:t>How many of you are in IT?</a:t>
            </a:r>
            <a:endParaRPr sz="1300">
              <a:solidFill>
                <a:schemeClr val="dk1"/>
              </a:solidFill>
            </a:endParaRPr>
          </a:p>
          <a:p>
            <a:pPr indent="-311150" lvl="0" marL="457200" rtl="0" algn="l">
              <a:lnSpc>
                <a:spcPct val="115000"/>
              </a:lnSpc>
              <a:spcBef>
                <a:spcPts val="0"/>
              </a:spcBef>
              <a:spcAft>
                <a:spcPts val="0"/>
              </a:spcAft>
              <a:buClr>
                <a:schemeClr val="dk1"/>
              </a:buClr>
              <a:buSzPts val="1300"/>
              <a:buFont typeface="Roboto"/>
              <a:buChar char="●"/>
            </a:pPr>
            <a:r>
              <a:rPr lang="en-US" sz="1300">
                <a:solidFill>
                  <a:schemeClr val="dk1"/>
                </a:solidFill>
              </a:rPr>
              <a:t>How many in procurement? </a:t>
            </a:r>
            <a:endParaRPr sz="1300">
              <a:solidFill>
                <a:schemeClr val="dk1"/>
              </a:solidFill>
            </a:endParaRPr>
          </a:p>
          <a:p>
            <a:pPr indent="-311150" lvl="0" marL="457200" rtl="0" algn="l">
              <a:lnSpc>
                <a:spcPct val="115000"/>
              </a:lnSpc>
              <a:spcBef>
                <a:spcPts val="0"/>
              </a:spcBef>
              <a:spcAft>
                <a:spcPts val="0"/>
              </a:spcAft>
              <a:buClr>
                <a:schemeClr val="dk1"/>
              </a:buClr>
              <a:buSzPts val="1300"/>
              <a:buFont typeface="Roboto"/>
              <a:buChar char="●"/>
            </a:pPr>
            <a:r>
              <a:rPr lang="en-US" sz="1300">
                <a:solidFill>
                  <a:schemeClr val="dk1"/>
                </a:solidFill>
              </a:rPr>
              <a:t>How many play a procurement role even though it is not your job?</a:t>
            </a:r>
            <a:endParaRPr sz="1300">
              <a:solidFill>
                <a:schemeClr val="dk1"/>
              </a:solidFill>
            </a:endParaRPr>
          </a:p>
          <a:p>
            <a:pPr indent="-311150" lvl="0" marL="457200" rtl="0" algn="l">
              <a:lnSpc>
                <a:spcPct val="115000"/>
              </a:lnSpc>
              <a:spcBef>
                <a:spcPts val="0"/>
              </a:spcBef>
              <a:spcAft>
                <a:spcPts val="0"/>
              </a:spcAft>
              <a:buClr>
                <a:schemeClr val="dk1"/>
              </a:buClr>
              <a:buSzPts val="1300"/>
              <a:buFont typeface="Roboto"/>
              <a:buChar char="●"/>
            </a:pPr>
            <a:r>
              <a:rPr lang="en-US" sz="1300">
                <a:solidFill>
                  <a:schemeClr val="dk1"/>
                </a:solidFill>
              </a:rPr>
              <a:t>Elected officials?</a:t>
            </a:r>
            <a:endParaRPr sz="1300">
              <a:solidFill>
                <a:schemeClr val="dk1"/>
              </a:solidFill>
            </a:endParaRPr>
          </a:p>
          <a:p>
            <a:pPr indent="0" lvl="0" marL="0" rtl="0" algn="l">
              <a:spcBef>
                <a:spcPts val="800"/>
              </a:spcBef>
              <a:spcAft>
                <a:spcPts val="0"/>
              </a:spcAft>
              <a:buNone/>
            </a:pPr>
            <a:r>
              <a:t/>
            </a:r>
            <a:endParaRPr/>
          </a:p>
        </p:txBody>
      </p:sp>
      <p:sp>
        <p:nvSpPr>
          <p:cNvPr id="190" name="Google Shape;190;g28393f89aa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8390361a2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8390361a2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n-US"/>
              <a:t>Kara</a:t>
            </a:r>
            <a:endParaRPr/>
          </a:p>
          <a:p>
            <a:pPr indent="0" lvl="0" marL="0" rtl="0" algn="l">
              <a:lnSpc>
                <a:spcPct val="100000"/>
              </a:lnSpc>
              <a:spcBef>
                <a:spcPts val="0"/>
              </a:spcBef>
              <a:spcAft>
                <a:spcPts val="0"/>
              </a:spcAft>
              <a:buSzPts val="1100"/>
              <a:buNone/>
            </a:pPr>
            <a:r>
              <a:t/>
            </a:r>
            <a:endParaRPr>
              <a:solidFill>
                <a:srgbClr val="263E6B"/>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393f89aa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lang="en-US" sz="1300">
                <a:solidFill>
                  <a:schemeClr val="dk1"/>
                </a:solidFill>
              </a:rPr>
              <a:t>Kara </a:t>
            </a:r>
            <a:endParaRPr/>
          </a:p>
        </p:txBody>
      </p:sp>
      <p:sp>
        <p:nvSpPr>
          <p:cNvPr id="218" name="Google Shape;218;g28393f89aa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8393f89aa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lang="en-US" sz="1300">
                <a:solidFill>
                  <a:schemeClr val="dk1"/>
                </a:solidFill>
              </a:rPr>
              <a:t>Kara</a:t>
            </a:r>
            <a:endParaRPr/>
          </a:p>
        </p:txBody>
      </p:sp>
      <p:sp>
        <p:nvSpPr>
          <p:cNvPr id="225" name="Google Shape;225;g28393f89aa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393f89aa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lang="en-US" sz="1300">
                <a:solidFill>
                  <a:schemeClr val="dk1"/>
                </a:solidFill>
              </a:rPr>
              <a:t>Kara </a:t>
            </a:r>
            <a:endParaRPr/>
          </a:p>
        </p:txBody>
      </p:sp>
      <p:sp>
        <p:nvSpPr>
          <p:cNvPr id="232" name="Google Shape;232;g28393f89aa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8390361a20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Kara</a:t>
            </a:r>
            <a:endParaRPr/>
          </a:p>
        </p:txBody>
      </p:sp>
      <p:sp>
        <p:nvSpPr>
          <p:cNvPr id="239" name="Google Shape;239;g28390361a20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8393f89aa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lang="en-US" sz="1300">
                <a:solidFill>
                  <a:schemeClr val="dk1"/>
                </a:solidFill>
              </a:rPr>
              <a:t>Kara </a:t>
            </a:r>
            <a:endParaRPr/>
          </a:p>
        </p:txBody>
      </p:sp>
      <p:sp>
        <p:nvSpPr>
          <p:cNvPr id="253" name="Google Shape;253;g28393f89aa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8390361a20_0_10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t/>
            </a:r>
            <a:endParaRPr/>
          </a:p>
          <a:p>
            <a:pPr indent="0" lvl="0" marL="0" rtl="0" algn="l">
              <a:lnSpc>
                <a:spcPct val="150000"/>
              </a:lnSpc>
              <a:spcBef>
                <a:spcPts val="0"/>
              </a:spcBef>
              <a:spcAft>
                <a:spcPts val="0"/>
              </a:spcAft>
              <a:buSzPts val="1100"/>
              <a:buNone/>
            </a:pPr>
            <a:r>
              <a:t/>
            </a:r>
            <a:endParaRPr/>
          </a:p>
        </p:txBody>
      </p:sp>
      <p:sp>
        <p:nvSpPr>
          <p:cNvPr id="261" name="Google Shape;261;g28390361a20_0_10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_footer only" showMasterSp="0">
  <p:cSld name="00_footer only">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idx="12" type="sldNum"/>
          </p:nvPr>
        </p:nvSpPr>
        <p:spPr>
          <a:xfrm>
            <a:off x="6890967" y="4790842"/>
            <a:ext cx="2057400" cy="273844"/>
          </a:xfrm>
          <a:prstGeom prst="rect">
            <a:avLst/>
          </a:prstGeom>
          <a:noFill/>
          <a:ln>
            <a:noFill/>
          </a:ln>
        </p:spPr>
        <p:txBody>
          <a:bodyPr anchorCtr="0" anchor="ctr" bIns="45700" lIns="91425" spcFirstLastPara="1" rIns="91425" wrap="square" tIns="45700">
            <a:normAutofit/>
          </a:bodyPr>
          <a:lstStyle>
            <a:lvl1pPr indent="0" lvl="0"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1pPr>
            <a:lvl2pPr indent="0" lvl="1"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2pPr>
            <a:lvl3pPr indent="0" lvl="2"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3pPr>
            <a:lvl4pPr indent="0" lvl="3"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4pPr>
            <a:lvl5pPr indent="0" lvl="4"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5pPr>
            <a:lvl6pPr indent="0" lvl="5"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6pPr>
            <a:lvl7pPr indent="0" lvl="6"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7pPr>
            <a:lvl8pPr indent="0" lvl="7"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8pPr>
            <a:lvl9pPr indent="0" lvl="8" marL="0" algn="r">
              <a:lnSpc>
                <a:spcPct val="100000"/>
              </a:lnSpc>
              <a:spcBef>
                <a:spcPts val="0"/>
              </a:spcBef>
              <a:spcAft>
                <a:spcPts val="0"/>
              </a:spcAft>
              <a:buSzPts val="750"/>
              <a:buNone/>
              <a:defRPr b="0" i="0" sz="75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r>
              <a:rPr lang="en-US"/>
              <a:t>Keep It Tight  |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ToC w img">
    <p:spTree>
      <p:nvGrpSpPr>
        <p:cNvPr id="52" name="Shape 52"/>
        <p:cNvGrpSpPr/>
        <p:nvPr/>
      </p:nvGrpSpPr>
      <p:grpSpPr>
        <a:xfrm>
          <a:off x="0" y="0"/>
          <a:ext cx="0" cy="0"/>
          <a:chOff x="0" y="0"/>
          <a:chExt cx="0" cy="0"/>
        </a:xfrm>
      </p:grpSpPr>
      <p:sp>
        <p:nvSpPr>
          <p:cNvPr id="53" name="Google Shape;53;p60"/>
          <p:cNvSpPr/>
          <p:nvPr>
            <p:ph idx="2" type="pic"/>
          </p:nvPr>
        </p:nvSpPr>
        <p:spPr>
          <a:xfrm>
            <a:off x="4545414" y="0"/>
            <a:ext cx="4598585" cy="5143500"/>
          </a:xfrm>
          <a:prstGeom prst="rect">
            <a:avLst/>
          </a:prstGeom>
          <a:noFill/>
          <a:ln>
            <a:noFill/>
          </a:ln>
        </p:spPr>
      </p:sp>
      <p:sp>
        <p:nvSpPr>
          <p:cNvPr id="54" name="Google Shape;54;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60"/>
          <p:cNvSpPr txBox="1"/>
          <p:nvPr>
            <p:ph type="title"/>
          </p:nvPr>
        </p:nvSpPr>
        <p:spPr>
          <a:xfrm>
            <a:off x="311701" y="1081633"/>
            <a:ext cx="388991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None/>
              <a:defRPr b="1" i="0"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56" name="Google Shape;56;p60"/>
          <p:cNvSpPr txBox="1"/>
          <p:nvPr>
            <p:ph idx="1" type="body"/>
          </p:nvPr>
        </p:nvSpPr>
        <p:spPr>
          <a:xfrm>
            <a:off x="311701" y="1898289"/>
            <a:ext cx="3889910" cy="21412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Font typeface="Arial"/>
              <a:buChar char="•"/>
              <a:defRPr b="0"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ToC">
    <p:spTree>
      <p:nvGrpSpPr>
        <p:cNvPr id="57" name="Shape 57"/>
        <p:cNvGrpSpPr/>
        <p:nvPr/>
      </p:nvGrpSpPr>
      <p:grpSpPr>
        <a:xfrm>
          <a:off x="0" y="0"/>
          <a:ext cx="0" cy="0"/>
          <a:chOff x="0" y="0"/>
          <a:chExt cx="0" cy="0"/>
        </a:xfrm>
      </p:grpSpPr>
      <p:sp>
        <p:nvSpPr>
          <p:cNvPr id="58" name="Google Shape;58;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None/>
              <a:defRPr b="1" i="0"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60" name="Shape 60"/>
        <p:cNvGrpSpPr/>
        <p:nvPr/>
      </p:nvGrpSpPr>
      <p:grpSpPr>
        <a:xfrm>
          <a:off x="0" y="0"/>
          <a:ext cx="0" cy="0"/>
          <a:chOff x="0" y="0"/>
          <a:chExt cx="0" cy="0"/>
        </a:xfrm>
      </p:grpSpPr>
      <p:sp>
        <p:nvSpPr>
          <p:cNvPr id="61" name="Google Shape;61;p62"/>
          <p:cNvSpPr/>
          <p:nvPr>
            <p:ph idx="2" type="pic"/>
          </p:nvPr>
        </p:nvSpPr>
        <p:spPr>
          <a:xfrm>
            <a:off x="311700" y="1152475"/>
            <a:ext cx="8520600" cy="3416400"/>
          </a:xfrm>
          <a:prstGeom prst="rect">
            <a:avLst/>
          </a:prstGeom>
          <a:noFill/>
          <a:ln>
            <a:noFill/>
          </a:ln>
        </p:spPr>
      </p:sp>
      <p:sp>
        <p:nvSpPr>
          <p:cNvPr id="62" name="Google Shape;62;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6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400"/>
              <a:buNone/>
              <a:defRPr b="0" i="0"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7" name="Google Shape;67;p6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400"/>
              <a:buNone/>
              <a:defRPr b="0" i="0"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69" name="Shape 69"/>
        <p:cNvGrpSpPr/>
        <p:nvPr/>
      </p:nvGrpSpPr>
      <p:grpSpPr>
        <a:xfrm>
          <a:off x="0" y="0"/>
          <a:ext cx="0" cy="0"/>
          <a:chOff x="0" y="0"/>
          <a:chExt cx="0" cy="0"/>
        </a:xfrm>
      </p:grpSpPr>
      <p:sp>
        <p:nvSpPr>
          <p:cNvPr id="70" name="Google Shape;70;p64"/>
          <p:cNvSpPr/>
          <p:nvPr/>
        </p:nvSpPr>
        <p:spPr>
          <a:xfrm>
            <a:off x="-7700" y="0"/>
            <a:ext cx="9151700" cy="2903060"/>
          </a:xfrm>
          <a:prstGeom prst="rect">
            <a:avLst/>
          </a:prstGeom>
          <a:solidFill>
            <a:schemeClr val="accent6"/>
          </a:solid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Roboto"/>
              <a:ea typeface="Roboto"/>
              <a:cs typeface="Roboto"/>
              <a:sym typeface="Roboto"/>
            </a:endParaRPr>
          </a:p>
        </p:txBody>
      </p:sp>
      <p:sp>
        <p:nvSpPr>
          <p:cNvPr id="71" name="Google Shape;71;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64"/>
          <p:cNvSpPr txBox="1"/>
          <p:nvPr>
            <p:ph idx="1" type="body"/>
          </p:nvPr>
        </p:nvSpPr>
        <p:spPr>
          <a:xfrm>
            <a:off x="311700" y="1152475"/>
            <a:ext cx="8520600" cy="14192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lt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3" name="Google Shape;73;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64"/>
          <p:cNvSpPr txBox="1"/>
          <p:nvPr/>
        </p:nvSpPr>
        <p:spPr>
          <a:xfrm>
            <a:off x="20746022" y="6213997"/>
            <a:ext cx="447675" cy="192360"/>
          </a:xfrm>
          <a:prstGeom prst="rect">
            <a:avLst/>
          </a:prstGeom>
          <a:noFill/>
          <a:ln>
            <a:noFill/>
          </a:ln>
        </p:spPr>
        <p:txBody>
          <a:bodyPr anchorCtr="0" anchor="t" bIns="19050" lIns="19050" spcFirstLastPara="1" rIns="19050" wrap="square" tIns="1905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9B9A9C"/>
                </a:solidFill>
                <a:latin typeface="Roboto"/>
                <a:ea typeface="Roboto"/>
                <a:cs typeface="Roboto"/>
                <a:sym typeface="Roboto"/>
              </a:rPr>
              <a:t>‹#›</a:t>
            </a:fld>
            <a:endParaRPr b="0" i="0" sz="1000" u="none" cap="none" strike="noStrike">
              <a:solidFill>
                <a:srgbClr val="9B9A9C"/>
              </a:solidFill>
              <a:latin typeface="Roboto"/>
              <a:ea typeface="Roboto"/>
              <a:cs typeface="Roboto"/>
              <a:sym typeface="Roboto"/>
            </a:endParaRPr>
          </a:p>
        </p:txBody>
      </p:sp>
      <p:sp>
        <p:nvSpPr>
          <p:cNvPr id="75" name="Google Shape;75;p64"/>
          <p:cNvSpPr txBox="1"/>
          <p:nvPr>
            <p:ph idx="2" type="body"/>
          </p:nvPr>
        </p:nvSpPr>
        <p:spPr>
          <a:xfrm>
            <a:off x="311700" y="3253990"/>
            <a:ext cx="2681274" cy="437134"/>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6" name="Google Shape;76;p64"/>
          <p:cNvSpPr txBox="1"/>
          <p:nvPr>
            <p:ph idx="3" type="body"/>
          </p:nvPr>
        </p:nvSpPr>
        <p:spPr>
          <a:xfrm>
            <a:off x="3231363" y="3253990"/>
            <a:ext cx="2681274" cy="437134"/>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7" name="Google Shape;77;p64"/>
          <p:cNvSpPr txBox="1"/>
          <p:nvPr>
            <p:ph idx="4" type="body"/>
          </p:nvPr>
        </p:nvSpPr>
        <p:spPr>
          <a:xfrm>
            <a:off x="6151026" y="3253990"/>
            <a:ext cx="2681274" cy="437134"/>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64"/>
          <p:cNvSpPr txBox="1"/>
          <p:nvPr>
            <p:ph idx="5" type="body"/>
          </p:nvPr>
        </p:nvSpPr>
        <p:spPr>
          <a:xfrm>
            <a:off x="311700" y="3847546"/>
            <a:ext cx="2681274" cy="95361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64"/>
          <p:cNvSpPr txBox="1"/>
          <p:nvPr>
            <p:ph idx="6" type="body"/>
          </p:nvPr>
        </p:nvSpPr>
        <p:spPr>
          <a:xfrm>
            <a:off x="3231363" y="3847546"/>
            <a:ext cx="2681274" cy="95361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64"/>
          <p:cNvSpPr txBox="1"/>
          <p:nvPr>
            <p:ph idx="7" type="body"/>
          </p:nvPr>
        </p:nvSpPr>
        <p:spPr>
          <a:xfrm>
            <a:off x="6151026" y="3847546"/>
            <a:ext cx="2681274" cy="95361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81" name="Shape 81"/>
        <p:cNvGrpSpPr/>
        <p:nvPr/>
      </p:nvGrpSpPr>
      <p:grpSpPr>
        <a:xfrm>
          <a:off x="0" y="0"/>
          <a:ext cx="0" cy="0"/>
          <a:chOff x="0" y="0"/>
          <a:chExt cx="0" cy="0"/>
        </a:xfrm>
      </p:grpSpPr>
      <p:sp>
        <p:nvSpPr>
          <p:cNvPr id="82" name="Google Shape;82;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p65"/>
          <p:cNvSpPr txBox="1"/>
          <p:nvPr>
            <p:ph idx="1" type="body"/>
          </p:nvPr>
        </p:nvSpPr>
        <p:spPr>
          <a:xfrm>
            <a:off x="311700" y="1264769"/>
            <a:ext cx="4035711" cy="36122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4" name="Google Shape;84;p65"/>
          <p:cNvSpPr txBox="1"/>
          <p:nvPr>
            <p:ph idx="2" type="body"/>
          </p:nvPr>
        </p:nvSpPr>
        <p:spPr>
          <a:xfrm>
            <a:off x="4771405" y="1264769"/>
            <a:ext cx="4035711" cy="36122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p65"/>
          <p:cNvSpPr txBox="1"/>
          <p:nvPr>
            <p:ph idx="3" type="body"/>
          </p:nvPr>
        </p:nvSpPr>
        <p:spPr>
          <a:xfrm>
            <a:off x="311700" y="1633738"/>
            <a:ext cx="4035711" cy="53530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6" name="Google Shape;86;p65"/>
          <p:cNvSpPr txBox="1"/>
          <p:nvPr>
            <p:ph idx="4" type="body"/>
          </p:nvPr>
        </p:nvSpPr>
        <p:spPr>
          <a:xfrm>
            <a:off x="4771405" y="1633738"/>
            <a:ext cx="4035711" cy="53530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65"/>
          <p:cNvSpPr txBox="1"/>
          <p:nvPr>
            <p:ph idx="5" type="body"/>
          </p:nvPr>
        </p:nvSpPr>
        <p:spPr>
          <a:xfrm>
            <a:off x="311700" y="2576322"/>
            <a:ext cx="4035711" cy="36122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65"/>
          <p:cNvSpPr txBox="1"/>
          <p:nvPr>
            <p:ph idx="6" type="body"/>
          </p:nvPr>
        </p:nvSpPr>
        <p:spPr>
          <a:xfrm>
            <a:off x="4771405" y="2576322"/>
            <a:ext cx="4035711" cy="36122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65"/>
          <p:cNvSpPr txBox="1"/>
          <p:nvPr>
            <p:ph idx="7" type="body"/>
          </p:nvPr>
        </p:nvSpPr>
        <p:spPr>
          <a:xfrm>
            <a:off x="311700" y="2945291"/>
            <a:ext cx="4035711" cy="53530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0" name="Google Shape;90;p65"/>
          <p:cNvSpPr txBox="1"/>
          <p:nvPr>
            <p:ph idx="8" type="body"/>
          </p:nvPr>
        </p:nvSpPr>
        <p:spPr>
          <a:xfrm>
            <a:off x="4771405" y="2945291"/>
            <a:ext cx="4035711" cy="53530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1" name="Google Shape;91;p65"/>
          <p:cNvSpPr txBox="1"/>
          <p:nvPr>
            <p:ph idx="9" type="body"/>
          </p:nvPr>
        </p:nvSpPr>
        <p:spPr>
          <a:xfrm>
            <a:off x="311700" y="3895622"/>
            <a:ext cx="4035711" cy="36122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2" name="Google Shape;92;p65"/>
          <p:cNvSpPr txBox="1"/>
          <p:nvPr>
            <p:ph idx="13" type="body"/>
          </p:nvPr>
        </p:nvSpPr>
        <p:spPr>
          <a:xfrm>
            <a:off x="4771405" y="3895622"/>
            <a:ext cx="4035711" cy="36122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1" i="0" sz="1200">
                <a:solidFill>
                  <a:schemeClr val="dk1"/>
                </a:solidFill>
                <a:latin typeface="Roboto"/>
                <a:ea typeface="Roboto"/>
                <a:cs typeface="Roboto"/>
                <a:sym typeface="Roboto"/>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3" name="Google Shape;93;p65"/>
          <p:cNvSpPr txBox="1"/>
          <p:nvPr>
            <p:ph idx="14" type="body"/>
          </p:nvPr>
        </p:nvSpPr>
        <p:spPr>
          <a:xfrm>
            <a:off x="311700" y="4264591"/>
            <a:ext cx="4035711" cy="53530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4" name="Google Shape;94;p65"/>
          <p:cNvSpPr txBox="1"/>
          <p:nvPr>
            <p:ph idx="15" type="body"/>
          </p:nvPr>
        </p:nvSpPr>
        <p:spPr>
          <a:xfrm>
            <a:off x="4771405" y="4264591"/>
            <a:ext cx="4035711" cy="53530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95" name="Shape 95"/>
        <p:cNvGrpSpPr/>
        <p:nvPr/>
      </p:nvGrpSpPr>
      <p:grpSpPr>
        <a:xfrm>
          <a:off x="0" y="0"/>
          <a:ext cx="0" cy="0"/>
          <a:chOff x="0" y="0"/>
          <a:chExt cx="0" cy="0"/>
        </a:xfrm>
      </p:grpSpPr>
      <p:sp>
        <p:nvSpPr>
          <p:cNvPr id="96" name="Google Shape;96;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66"/>
          <p:cNvSpPr txBox="1"/>
          <p:nvPr/>
        </p:nvSpPr>
        <p:spPr>
          <a:xfrm>
            <a:off x="20013426" y="5659592"/>
            <a:ext cx="447675" cy="192360"/>
          </a:xfrm>
          <a:prstGeom prst="rect">
            <a:avLst/>
          </a:prstGeom>
          <a:noFill/>
          <a:ln>
            <a:noFill/>
          </a:ln>
        </p:spPr>
        <p:txBody>
          <a:bodyPr anchorCtr="0" anchor="t" bIns="19050" lIns="19050" spcFirstLastPara="1" rIns="19050" wrap="square" tIns="1905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9B9A9C"/>
                </a:solidFill>
                <a:latin typeface="Roboto"/>
                <a:ea typeface="Roboto"/>
                <a:cs typeface="Roboto"/>
                <a:sym typeface="Roboto"/>
              </a:rPr>
              <a:t>‹#›</a:t>
            </a:fld>
            <a:endParaRPr b="0" i="0" sz="1000" u="none" cap="none" strike="noStrike">
              <a:solidFill>
                <a:srgbClr val="9B9A9C"/>
              </a:solidFill>
              <a:latin typeface="Roboto"/>
              <a:ea typeface="Roboto"/>
              <a:cs typeface="Roboto"/>
              <a:sym typeface="Roboto"/>
            </a:endParaRPr>
          </a:p>
        </p:txBody>
      </p:sp>
      <p:graphicFrame>
        <p:nvGraphicFramePr>
          <p:cNvPr id="99" name="Google Shape;99;p66"/>
          <p:cNvGraphicFramePr/>
          <p:nvPr/>
        </p:nvGraphicFramePr>
        <p:xfrm>
          <a:off x="359825" y="1065851"/>
          <a:ext cx="8928553" cy="3979119"/>
        </p:xfrm>
        <a:graphic>
          <a:graphicData uri="http://schemas.openxmlformats.org/drawingml/2006/chart">
            <c:chart r:id="rId2"/>
          </a:graphicData>
        </a:graphic>
      </p:graphicFrame>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100" name="Shape 100"/>
        <p:cNvGrpSpPr/>
        <p:nvPr/>
      </p:nvGrpSpPr>
      <p:grpSpPr>
        <a:xfrm>
          <a:off x="0" y="0"/>
          <a:ext cx="0" cy="0"/>
          <a:chOff x="0" y="0"/>
          <a:chExt cx="0" cy="0"/>
        </a:xfrm>
      </p:grpSpPr>
      <p:sp>
        <p:nvSpPr>
          <p:cNvPr id="101" name="Google Shape;101;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67"/>
          <p:cNvSpPr txBox="1"/>
          <p:nvPr/>
        </p:nvSpPr>
        <p:spPr>
          <a:xfrm>
            <a:off x="19811720" y="5746275"/>
            <a:ext cx="447675" cy="192360"/>
          </a:xfrm>
          <a:prstGeom prst="rect">
            <a:avLst/>
          </a:prstGeom>
          <a:noFill/>
          <a:ln>
            <a:noFill/>
          </a:ln>
        </p:spPr>
        <p:txBody>
          <a:bodyPr anchorCtr="0" anchor="t" bIns="19050" lIns="19050" spcFirstLastPara="1" rIns="19050" wrap="square" tIns="1905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9B9A9C"/>
                </a:solidFill>
                <a:latin typeface="Roboto"/>
                <a:ea typeface="Roboto"/>
                <a:cs typeface="Roboto"/>
                <a:sym typeface="Roboto"/>
              </a:rPr>
              <a:t>‹#›</a:t>
            </a:fld>
            <a:endParaRPr b="0" i="0" sz="1000" u="none" cap="none" strike="noStrike">
              <a:solidFill>
                <a:srgbClr val="9B9A9C"/>
              </a:solidFill>
              <a:latin typeface="Roboto"/>
              <a:ea typeface="Roboto"/>
              <a:cs typeface="Roboto"/>
              <a:sym typeface="Roboto"/>
            </a:endParaRPr>
          </a:p>
        </p:txBody>
      </p:sp>
      <p:sp>
        <p:nvSpPr>
          <p:cNvPr id="104" name="Google Shape;104;p67"/>
          <p:cNvSpPr/>
          <p:nvPr/>
        </p:nvSpPr>
        <p:spPr>
          <a:xfrm rot="10800000">
            <a:off x="249971" y="1420237"/>
            <a:ext cx="1839131" cy="1907943"/>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05" name="Google Shape;105;p67"/>
          <p:cNvSpPr/>
          <p:nvPr/>
        </p:nvSpPr>
        <p:spPr>
          <a:xfrm>
            <a:off x="1914397" y="1420237"/>
            <a:ext cx="1839131" cy="1907943"/>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06" name="Google Shape;106;p67"/>
          <p:cNvSpPr/>
          <p:nvPr/>
        </p:nvSpPr>
        <p:spPr>
          <a:xfrm rot="10800000">
            <a:off x="3578824" y="1420238"/>
            <a:ext cx="1839131" cy="1907943"/>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07" name="Google Shape;107;p67"/>
          <p:cNvSpPr/>
          <p:nvPr/>
        </p:nvSpPr>
        <p:spPr>
          <a:xfrm>
            <a:off x="5243251" y="1420239"/>
            <a:ext cx="1839131" cy="1907943"/>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08" name="Google Shape;108;p67"/>
          <p:cNvSpPr/>
          <p:nvPr/>
        </p:nvSpPr>
        <p:spPr>
          <a:xfrm>
            <a:off x="249971" y="1420237"/>
            <a:ext cx="1839131" cy="1907943"/>
          </a:xfrm>
          <a:prstGeom prst="blockArc">
            <a:avLst>
              <a:gd fmla="val 10800000" name="adj1"/>
              <a:gd fmla="val 0" name="adj2"/>
              <a:gd fmla="val 9694"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09" name="Google Shape;109;p67"/>
          <p:cNvSpPr/>
          <p:nvPr/>
        </p:nvSpPr>
        <p:spPr>
          <a:xfrm rot="10800000">
            <a:off x="6907677" y="1420239"/>
            <a:ext cx="1839131" cy="1907943"/>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10" name="Google Shape;110;p67"/>
          <p:cNvSpPr/>
          <p:nvPr/>
        </p:nvSpPr>
        <p:spPr>
          <a:xfrm rot="10800000">
            <a:off x="1914397" y="1420237"/>
            <a:ext cx="1839131" cy="1907943"/>
          </a:xfrm>
          <a:prstGeom prst="blockArc">
            <a:avLst>
              <a:gd fmla="val 10800000" name="adj1"/>
              <a:gd fmla="val 0" name="adj2"/>
              <a:gd fmla="val 9694"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11" name="Google Shape;111;p67"/>
          <p:cNvSpPr/>
          <p:nvPr/>
        </p:nvSpPr>
        <p:spPr>
          <a:xfrm rot="10800000">
            <a:off x="5243251" y="1420239"/>
            <a:ext cx="1839131" cy="1907943"/>
          </a:xfrm>
          <a:prstGeom prst="blockArc">
            <a:avLst>
              <a:gd fmla="val 10800000" name="adj1"/>
              <a:gd fmla="val 0" name="adj2"/>
              <a:gd fmla="val 9694" name="adj3"/>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12" name="Google Shape;112;p67"/>
          <p:cNvSpPr/>
          <p:nvPr/>
        </p:nvSpPr>
        <p:spPr>
          <a:xfrm>
            <a:off x="3578824" y="1420238"/>
            <a:ext cx="1839131" cy="1907943"/>
          </a:xfrm>
          <a:prstGeom prst="blockArc">
            <a:avLst>
              <a:gd fmla="val 10800000" name="adj1"/>
              <a:gd fmla="val 0" name="adj2"/>
              <a:gd fmla="val 9694" name="adj3"/>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13" name="Google Shape;113;p67"/>
          <p:cNvSpPr/>
          <p:nvPr/>
        </p:nvSpPr>
        <p:spPr>
          <a:xfrm>
            <a:off x="6907677" y="1420239"/>
            <a:ext cx="1839131" cy="1907943"/>
          </a:xfrm>
          <a:prstGeom prst="blockArc">
            <a:avLst>
              <a:gd fmla="val 10800000" name="adj1"/>
              <a:gd fmla="val 0" name="adj2"/>
              <a:gd fmla="val 9694" name="adj3"/>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114" name="Google Shape;114;p67"/>
          <p:cNvSpPr/>
          <p:nvPr/>
        </p:nvSpPr>
        <p:spPr>
          <a:xfrm>
            <a:off x="984592" y="2167825"/>
            <a:ext cx="377851" cy="377851"/>
          </a:xfrm>
          <a:custGeom>
            <a:rect b="b" l="l" r="r" t="t"/>
            <a:pathLst>
              <a:path extrusionOk="0" h="186" w="185">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Roboto"/>
              <a:ea typeface="Roboto"/>
              <a:cs typeface="Roboto"/>
              <a:sym typeface="Roboto"/>
            </a:endParaRPr>
          </a:p>
        </p:txBody>
      </p:sp>
      <p:sp>
        <p:nvSpPr>
          <p:cNvPr id="115" name="Google Shape;115;p67"/>
          <p:cNvSpPr/>
          <p:nvPr/>
        </p:nvSpPr>
        <p:spPr>
          <a:xfrm>
            <a:off x="2649018" y="2167825"/>
            <a:ext cx="377851" cy="377851"/>
          </a:xfrm>
          <a:custGeom>
            <a:rect b="b" l="l" r="r" t="t"/>
            <a:pathLst>
              <a:path extrusionOk="0" h="185" w="186">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Roboto"/>
              <a:ea typeface="Roboto"/>
              <a:cs typeface="Roboto"/>
              <a:sym typeface="Roboto"/>
            </a:endParaRPr>
          </a:p>
        </p:txBody>
      </p:sp>
      <p:sp>
        <p:nvSpPr>
          <p:cNvPr id="116" name="Google Shape;116;p67"/>
          <p:cNvSpPr/>
          <p:nvPr/>
        </p:nvSpPr>
        <p:spPr>
          <a:xfrm>
            <a:off x="4313445" y="2167825"/>
            <a:ext cx="377851" cy="377851"/>
          </a:xfrm>
          <a:custGeom>
            <a:rect b="b" l="l" r="r" t="t"/>
            <a:pathLst>
              <a:path extrusionOk="0" h="185" w="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Roboto"/>
              <a:ea typeface="Roboto"/>
              <a:cs typeface="Roboto"/>
              <a:sym typeface="Roboto"/>
            </a:endParaRPr>
          </a:p>
        </p:txBody>
      </p:sp>
      <p:sp>
        <p:nvSpPr>
          <p:cNvPr id="117" name="Google Shape;117;p67"/>
          <p:cNvSpPr/>
          <p:nvPr/>
        </p:nvSpPr>
        <p:spPr>
          <a:xfrm>
            <a:off x="5976777" y="2185282"/>
            <a:ext cx="377851" cy="377851"/>
          </a:xfrm>
          <a:custGeom>
            <a:rect b="b" l="l" r="r" t="t"/>
            <a:pathLst>
              <a:path extrusionOk="0" h="186" w="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Roboto"/>
              <a:ea typeface="Roboto"/>
              <a:cs typeface="Roboto"/>
              <a:sym typeface="Roboto"/>
            </a:endParaRPr>
          </a:p>
        </p:txBody>
      </p:sp>
      <p:sp>
        <p:nvSpPr>
          <p:cNvPr id="118" name="Google Shape;118;p67"/>
          <p:cNvSpPr/>
          <p:nvPr/>
        </p:nvSpPr>
        <p:spPr>
          <a:xfrm>
            <a:off x="481469" y="3622134"/>
            <a:ext cx="1376132" cy="862031"/>
          </a:xfrm>
          <a:prstGeom prst="rect">
            <a:avLst/>
          </a:prstGeom>
          <a:noFill/>
          <a:ln>
            <a:noFill/>
          </a:ln>
        </p:spPr>
        <p:txBody>
          <a:bodyPr anchorCtr="0" anchor="t" bIns="45700" lIns="22850" spcFirstLastPara="1" rIns="22850" wrap="square" tIns="45700">
            <a:spAutoFit/>
          </a:bodyPr>
          <a:lstStyle/>
          <a:p>
            <a:pPr indent="0" lvl="0" marL="0" marR="0" rtl="0" algn="ctr">
              <a:lnSpc>
                <a:spcPct val="7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a:t>
            </a:r>
            <a:endParaRPr/>
          </a:p>
          <a:p>
            <a:pPr indent="0" lvl="0" marL="0" marR="0" rtl="0" algn="ctr">
              <a:lnSpc>
                <a:spcPct val="130000"/>
              </a:lnSpc>
              <a:spcBef>
                <a:spcPts val="0"/>
              </a:spcBef>
              <a:spcAft>
                <a:spcPts val="0"/>
              </a:spcAft>
              <a:buNone/>
            </a:pPr>
            <a:r>
              <a:rPr b="0" i="0" lang="en-US" sz="1100" u="none" cap="none" strike="noStrike">
                <a:solidFill>
                  <a:schemeClr val="dk2"/>
                </a:solidFill>
                <a:latin typeface="Roboto"/>
                <a:ea typeface="Roboto"/>
                <a:cs typeface="Roboto"/>
                <a:sym typeface="Roboto"/>
              </a:rPr>
              <a:t>Lorem ipsum dolor sit amet, consectetur adipiscing elit. </a:t>
            </a:r>
            <a:endParaRPr/>
          </a:p>
        </p:txBody>
      </p:sp>
      <p:sp>
        <p:nvSpPr>
          <p:cNvPr id="119" name="Google Shape;119;p67"/>
          <p:cNvSpPr/>
          <p:nvPr/>
        </p:nvSpPr>
        <p:spPr>
          <a:xfrm>
            <a:off x="2097500" y="3622134"/>
            <a:ext cx="1376132" cy="862031"/>
          </a:xfrm>
          <a:prstGeom prst="rect">
            <a:avLst/>
          </a:prstGeom>
          <a:noFill/>
          <a:ln>
            <a:noFill/>
          </a:ln>
        </p:spPr>
        <p:txBody>
          <a:bodyPr anchorCtr="0" anchor="t" bIns="45700" lIns="22850" spcFirstLastPara="1" rIns="22850" wrap="square" tIns="45700">
            <a:spAutoFit/>
          </a:bodyPr>
          <a:lstStyle/>
          <a:p>
            <a:pPr indent="0" lvl="0" marL="0" marR="0" rtl="0" algn="ctr">
              <a:lnSpc>
                <a:spcPct val="7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a:t>
            </a:r>
            <a:endParaRPr/>
          </a:p>
          <a:p>
            <a:pPr indent="0" lvl="0" marL="0" marR="0" rtl="0" algn="ctr">
              <a:lnSpc>
                <a:spcPct val="130000"/>
              </a:lnSpc>
              <a:spcBef>
                <a:spcPts val="0"/>
              </a:spcBef>
              <a:spcAft>
                <a:spcPts val="0"/>
              </a:spcAft>
              <a:buNone/>
            </a:pPr>
            <a:r>
              <a:rPr b="0" i="0" lang="en-US" sz="1100" u="none" cap="none" strike="noStrike">
                <a:solidFill>
                  <a:schemeClr val="dk2"/>
                </a:solidFill>
                <a:latin typeface="Roboto"/>
                <a:ea typeface="Roboto"/>
                <a:cs typeface="Roboto"/>
                <a:sym typeface="Roboto"/>
              </a:rPr>
              <a:t>Lorem ipsum dolor sit amet, consectetur adipiscing elit. </a:t>
            </a:r>
            <a:endParaRPr/>
          </a:p>
        </p:txBody>
      </p:sp>
      <p:sp>
        <p:nvSpPr>
          <p:cNvPr id="120" name="Google Shape;120;p67"/>
          <p:cNvSpPr/>
          <p:nvPr/>
        </p:nvSpPr>
        <p:spPr>
          <a:xfrm>
            <a:off x="7139177" y="3622134"/>
            <a:ext cx="1376132" cy="862031"/>
          </a:xfrm>
          <a:prstGeom prst="rect">
            <a:avLst/>
          </a:prstGeom>
          <a:noFill/>
          <a:ln>
            <a:noFill/>
          </a:ln>
        </p:spPr>
        <p:txBody>
          <a:bodyPr anchorCtr="0" anchor="t" bIns="45700" lIns="22850" spcFirstLastPara="1" rIns="22850" wrap="square" tIns="45700">
            <a:spAutoFit/>
          </a:bodyPr>
          <a:lstStyle/>
          <a:p>
            <a:pPr indent="0" lvl="0" marL="0" marR="0" rtl="0" algn="ctr">
              <a:lnSpc>
                <a:spcPct val="7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a:t>
            </a:r>
            <a:endParaRPr/>
          </a:p>
          <a:p>
            <a:pPr indent="0" lvl="0" marL="0" marR="0" rtl="0" algn="ctr">
              <a:lnSpc>
                <a:spcPct val="130000"/>
              </a:lnSpc>
              <a:spcBef>
                <a:spcPts val="0"/>
              </a:spcBef>
              <a:spcAft>
                <a:spcPts val="0"/>
              </a:spcAft>
              <a:buNone/>
            </a:pPr>
            <a:r>
              <a:rPr b="0" i="0" lang="en-US" sz="1100" u="none" cap="none" strike="noStrike">
                <a:solidFill>
                  <a:schemeClr val="dk2"/>
                </a:solidFill>
                <a:latin typeface="Roboto"/>
                <a:ea typeface="Roboto"/>
                <a:cs typeface="Roboto"/>
                <a:sym typeface="Roboto"/>
              </a:rPr>
              <a:t>Lorem ipsum dolor sit amet, consectetur adipiscing elit. </a:t>
            </a:r>
            <a:endParaRPr/>
          </a:p>
        </p:txBody>
      </p:sp>
      <p:sp>
        <p:nvSpPr>
          <p:cNvPr id="121" name="Google Shape;121;p67"/>
          <p:cNvSpPr/>
          <p:nvPr/>
        </p:nvSpPr>
        <p:spPr>
          <a:xfrm>
            <a:off x="5474749" y="3622134"/>
            <a:ext cx="1376132" cy="862031"/>
          </a:xfrm>
          <a:prstGeom prst="rect">
            <a:avLst/>
          </a:prstGeom>
          <a:noFill/>
          <a:ln>
            <a:noFill/>
          </a:ln>
        </p:spPr>
        <p:txBody>
          <a:bodyPr anchorCtr="0" anchor="t" bIns="45700" lIns="22850" spcFirstLastPara="1" rIns="22850" wrap="square" tIns="45700">
            <a:spAutoFit/>
          </a:bodyPr>
          <a:lstStyle/>
          <a:p>
            <a:pPr indent="0" lvl="0" marL="0" marR="0" rtl="0" algn="ctr">
              <a:lnSpc>
                <a:spcPct val="7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a:t>
            </a:r>
            <a:endParaRPr/>
          </a:p>
          <a:p>
            <a:pPr indent="0" lvl="0" marL="0" marR="0" rtl="0" algn="ctr">
              <a:lnSpc>
                <a:spcPct val="130000"/>
              </a:lnSpc>
              <a:spcBef>
                <a:spcPts val="0"/>
              </a:spcBef>
              <a:spcAft>
                <a:spcPts val="0"/>
              </a:spcAft>
              <a:buNone/>
            </a:pPr>
            <a:r>
              <a:rPr b="0" i="0" lang="en-US" sz="1100" u="none" cap="none" strike="noStrike">
                <a:solidFill>
                  <a:schemeClr val="dk2"/>
                </a:solidFill>
                <a:latin typeface="Roboto"/>
                <a:ea typeface="Roboto"/>
                <a:cs typeface="Roboto"/>
                <a:sym typeface="Roboto"/>
              </a:rPr>
              <a:t>Lorem ipsum dolor sit amet, consectetur adipiscing elit. </a:t>
            </a:r>
            <a:endParaRPr/>
          </a:p>
        </p:txBody>
      </p:sp>
      <p:sp>
        <p:nvSpPr>
          <p:cNvPr id="122" name="Google Shape;122;p67"/>
          <p:cNvSpPr/>
          <p:nvPr/>
        </p:nvSpPr>
        <p:spPr>
          <a:xfrm>
            <a:off x="3803411" y="3622134"/>
            <a:ext cx="1376132" cy="862031"/>
          </a:xfrm>
          <a:prstGeom prst="rect">
            <a:avLst/>
          </a:prstGeom>
          <a:noFill/>
          <a:ln>
            <a:noFill/>
          </a:ln>
        </p:spPr>
        <p:txBody>
          <a:bodyPr anchorCtr="0" anchor="t" bIns="45700" lIns="22850" spcFirstLastPara="1" rIns="22850" wrap="square" tIns="45700">
            <a:spAutoFit/>
          </a:bodyPr>
          <a:lstStyle/>
          <a:p>
            <a:pPr indent="0" lvl="0" marL="0" marR="0" rtl="0" algn="ctr">
              <a:lnSpc>
                <a:spcPct val="7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a:t>
            </a:r>
            <a:endParaRPr/>
          </a:p>
          <a:p>
            <a:pPr indent="0" lvl="0" marL="0" marR="0" rtl="0" algn="ctr">
              <a:lnSpc>
                <a:spcPct val="130000"/>
              </a:lnSpc>
              <a:spcBef>
                <a:spcPts val="0"/>
              </a:spcBef>
              <a:spcAft>
                <a:spcPts val="0"/>
              </a:spcAft>
              <a:buNone/>
            </a:pPr>
            <a:r>
              <a:rPr b="0" i="0" lang="en-US" sz="1100" u="none" cap="none" strike="noStrike">
                <a:solidFill>
                  <a:schemeClr val="dk2"/>
                </a:solidFill>
                <a:latin typeface="Roboto"/>
                <a:ea typeface="Roboto"/>
                <a:cs typeface="Roboto"/>
                <a:sym typeface="Roboto"/>
              </a:rPr>
              <a:t>Lorem ipsum dolor sit amet, consectetur adipiscing elit. </a:t>
            </a:r>
            <a:endParaRPr/>
          </a:p>
        </p:txBody>
      </p:sp>
      <p:pic>
        <p:nvPicPr>
          <p:cNvPr id="123" name="Google Shape;123;p67"/>
          <p:cNvPicPr preferRelativeResize="0"/>
          <p:nvPr/>
        </p:nvPicPr>
        <p:blipFill rotWithShape="1">
          <a:blip r:embed="rId2">
            <a:alphaModFix/>
          </a:blip>
          <a:srcRect b="0" l="0" r="0" t="0"/>
          <a:stretch/>
        </p:blipFill>
        <p:spPr>
          <a:xfrm>
            <a:off x="7633239" y="2185282"/>
            <a:ext cx="377851" cy="3778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5">
    <p:spTree>
      <p:nvGrpSpPr>
        <p:cNvPr id="124" name="Shape 124"/>
        <p:cNvGrpSpPr/>
        <p:nvPr/>
      </p:nvGrpSpPr>
      <p:grpSpPr>
        <a:xfrm>
          <a:off x="0" y="0"/>
          <a:ext cx="0" cy="0"/>
          <a:chOff x="0" y="0"/>
          <a:chExt cx="0" cy="0"/>
        </a:xfrm>
      </p:grpSpPr>
      <p:sp>
        <p:nvSpPr>
          <p:cNvPr id="125" name="Google Shape;125;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pSp>
        <p:nvGrpSpPr>
          <p:cNvPr id="127" name="Google Shape;127;p68"/>
          <p:cNvGrpSpPr/>
          <p:nvPr/>
        </p:nvGrpSpPr>
        <p:grpSpPr>
          <a:xfrm>
            <a:off x="513883" y="1598607"/>
            <a:ext cx="8630118" cy="2692850"/>
            <a:chOff x="572745" y="1657973"/>
            <a:chExt cx="11142662" cy="3476838"/>
          </a:xfrm>
        </p:grpSpPr>
        <p:cxnSp>
          <p:nvCxnSpPr>
            <p:cNvPr id="128" name="Google Shape;128;p68"/>
            <p:cNvCxnSpPr/>
            <p:nvPr/>
          </p:nvCxnSpPr>
          <p:spPr>
            <a:xfrm>
              <a:off x="2871146" y="2722789"/>
              <a:ext cx="8844261" cy="0"/>
            </a:xfrm>
            <a:prstGeom prst="straightConnector1">
              <a:avLst/>
            </a:prstGeom>
            <a:noFill/>
            <a:ln cap="rnd" cmpd="sng" w="50800">
              <a:solidFill>
                <a:schemeClr val="accent2"/>
              </a:solidFill>
              <a:prstDash val="solid"/>
              <a:miter lim="400000"/>
              <a:headEnd len="med" w="med" type="none"/>
              <a:tailEnd len="med" w="med" type="none"/>
            </a:ln>
          </p:spPr>
        </p:cxnSp>
        <p:grpSp>
          <p:nvGrpSpPr>
            <p:cNvPr id="129" name="Google Shape;129;p68"/>
            <p:cNvGrpSpPr/>
            <p:nvPr/>
          </p:nvGrpSpPr>
          <p:grpSpPr>
            <a:xfrm>
              <a:off x="4318451" y="2913215"/>
              <a:ext cx="2765425" cy="2221596"/>
              <a:chOff x="10363225" y="8455240"/>
              <a:chExt cx="5529751" cy="4442892"/>
            </a:xfrm>
          </p:grpSpPr>
          <p:sp>
            <p:nvSpPr>
              <p:cNvPr id="130" name="Google Shape;130;p68"/>
              <p:cNvSpPr/>
              <p:nvPr/>
            </p:nvSpPr>
            <p:spPr>
              <a:xfrm>
                <a:off x="10363225" y="9842473"/>
                <a:ext cx="5501184" cy="3055659"/>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 dolor sit amet, consectetur adipiscing elit, sed do eiusmod tempor incididunt ut labore et dolore magna aliqua. </a:t>
                </a:r>
                <a:endParaRPr/>
              </a:p>
            </p:txBody>
          </p:sp>
          <p:sp>
            <p:nvSpPr>
              <p:cNvPr id="131" name="Google Shape;131;p68"/>
              <p:cNvSpPr txBox="1"/>
              <p:nvPr/>
            </p:nvSpPr>
            <p:spPr>
              <a:xfrm>
                <a:off x="10391793" y="8455240"/>
                <a:ext cx="5501183" cy="1006406"/>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None/>
                </a:pPr>
                <a:r>
                  <a:rPr b="1" i="0" lang="en-US" sz="1200" u="none" cap="none" strike="noStrike">
                    <a:solidFill>
                      <a:schemeClr val="dk2"/>
                    </a:solidFill>
                    <a:latin typeface="Roboto"/>
                    <a:ea typeface="Roboto"/>
                    <a:cs typeface="Roboto"/>
                    <a:sym typeface="Roboto"/>
                  </a:rPr>
                  <a:t>Lorem Ipsum Dolor Sit Amet, Eripuit Dolor Sit Amet</a:t>
                </a:r>
                <a:endParaRPr b="1" i="0" sz="1200" u="none" cap="none" strike="noStrike">
                  <a:solidFill>
                    <a:schemeClr val="dk2"/>
                  </a:solidFill>
                  <a:latin typeface="Roboto"/>
                  <a:ea typeface="Roboto"/>
                  <a:cs typeface="Roboto"/>
                  <a:sym typeface="Roboto"/>
                </a:endParaRPr>
              </a:p>
            </p:txBody>
          </p:sp>
        </p:grpSp>
        <p:pic>
          <p:nvPicPr>
            <p:cNvPr id="132" name="Google Shape;132;p68"/>
            <p:cNvPicPr preferRelativeResize="0"/>
            <p:nvPr/>
          </p:nvPicPr>
          <p:blipFill rotWithShape="1">
            <a:blip r:embed="rId2">
              <a:alphaModFix/>
            </a:blip>
            <a:srcRect b="0" l="0" r="0" t="0"/>
            <a:stretch/>
          </p:blipFill>
          <p:spPr>
            <a:xfrm>
              <a:off x="4332751" y="1657973"/>
              <a:ext cx="731520" cy="731520"/>
            </a:xfrm>
            <a:prstGeom prst="rect">
              <a:avLst/>
            </a:prstGeom>
            <a:noFill/>
            <a:ln>
              <a:noFill/>
            </a:ln>
          </p:spPr>
        </p:pic>
        <p:pic>
          <p:nvPicPr>
            <p:cNvPr id="133" name="Google Shape;133;p68"/>
            <p:cNvPicPr preferRelativeResize="0"/>
            <p:nvPr/>
          </p:nvPicPr>
          <p:blipFill rotWithShape="1">
            <a:blip r:embed="rId3">
              <a:alphaModFix/>
            </a:blip>
            <a:srcRect b="0" l="0" r="0" t="0"/>
            <a:stretch/>
          </p:blipFill>
          <p:spPr>
            <a:xfrm>
              <a:off x="8057807" y="1657973"/>
              <a:ext cx="731520" cy="731520"/>
            </a:xfrm>
            <a:prstGeom prst="rect">
              <a:avLst/>
            </a:prstGeom>
            <a:noFill/>
            <a:ln>
              <a:noFill/>
            </a:ln>
          </p:spPr>
        </p:pic>
        <p:grpSp>
          <p:nvGrpSpPr>
            <p:cNvPr id="134" name="Google Shape;134;p68"/>
            <p:cNvGrpSpPr/>
            <p:nvPr/>
          </p:nvGrpSpPr>
          <p:grpSpPr>
            <a:xfrm>
              <a:off x="572745" y="2212519"/>
              <a:ext cx="2151062" cy="1578463"/>
              <a:chOff x="2242489" y="7263499"/>
              <a:chExt cx="4302851" cy="3156532"/>
            </a:xfrm>
          </p:grpSpPr>
          <p:sp>
            <p:nvSpPr>
              <p:cNvPr id="135" name="Google Shape;135;p68"/>
              <p:cNvSpPr txBox="1"/>
              <p:nvPr/>
            </p:nvSpPr>
            <p:spPr>
              <a:xfrm>
                <a:off x="2242489" y="7741088"/>
                <a:ext cx="4302851" cy="2678943"/>
              </a:xfrm>
              <a:prstGeom prst="rect">
                <a:avLst/>
              </a:prstGeom>
              <a:noFill/>
              <a:ln>
                <a:noFill/>
              </a:ln>
            </p:spPr>
            <p:txBody>
              <a:bodyPr anchorCtr="0" anchor="t" bIns="19050" lIns="19050" spcFirstLastPara="1" rIns="19050" wrap="square" tIns="19050">
                <a:noAutofit/>
              </a:bodyPr>
              <a:lstStyle/>
              <a:p>
                <a:pPr indent="0" lvl="0" marL="0" marR="0" rtl="0" algn="l">
                  <a:lnSpc>
                    <a:spcPct val="80000"/>
                  </a:lnSpc>
                  <a:spcBef>
                    <a:spcPts val="0"/>
                  </a:spcBef>
                  <a:spcAft>
                    <a:spcPts val="0"/>
                  </a:spcAft>
                  <a:buNone/>
                </a:pPr>
                <a:r>
                  <a:rPr b="1" i="0" lang="en-US" sz="1400" u="none" cap="none" strike="noStrike">
                    <a:solidFill>
                      <a:schemeClr val="dk1"/>
                    </a:solidFill>
                    <a:latin typeface="Roboto"/>
                    <a:ea typeface="Roboto"/>
                    <a:cs typeface="Roboto"/>
                    <a:sym typeface="Roboto"/>
                  </a:rPr>
                  <a:t>Lorem Ipsum Dolor Sit Amet, Eripuit Necessitatibus Ei Nam, Tale Qualisque Consetetur</a:t>
                </a:r>
                <a:endParaRPr b="1" i="0" sz="1400" u="none" cap="none" strike="noStrike">
                  <a:solidFill>
                    <a:schemeClr val="dk1"/>
                  </a:solidFill>
                  <a:latin typeface="Roboto"/>
                  <a:ea typeface="Roboto"/>
                  <a:cs typeface="Roboto"/>
                  <a:sym typeface="Roboto"/>
                </a:endParaRPr>
              </a:p>
            </p:txBody>
          </p:sp>
          <p:sp>
            <p:nvSpPr>
              <p:cNvPr id="136" name="Google Shape;136;p68"/>
              <p:cNvSpPr txBox="1"/>
              <p:nvPr/>
            </p:nvSpPr>
            <p:spPr>
              <a:xfrm>
                <a:off x="2244077" y="7263499"/>
                <a:ext cx="2784946" cy="3539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None/>
                </a:pPr>
                <a:r>
                  <a:rPr b="0" i="0" lang="en-US" sz="900" u="none" cap="none" strike="noStrike">
                    <a:solidFill>
                      <a:schemeClr val="dk1"/>
                    </a:solidFill>
                    <a:latin typeface="Roboto"/>
                    <a:ea typeface="Roboto"/>
                    <a:cs typeface="Roboto"/>
                    <a:sym typeface="Roboto"/>
                  </a:rPr>
                  <a:t>START</a:t>
                </a:r>
                <a:endParaRPr b="0" i="0" sz="900" u="none" cap="none" strike="noStrike">
                  <a:solidFill>
                    <a:schemeClr val="dk1"/>
                  </a:solidFill>
                  <a:latin typeface="Roboto"/>
                  <a:ea typeface="Roboto"/>
                  <a:cs typeface="Roboto"/>
                  <a:sym typeface="Roboto"/>
                </a:endParaRPr>
              </a:p>
            </p:txBody>
          </p:sp>
        </p:grpSp>
        <p:grpSp>
          <p:nvGrpSpPr>
            <p:cNvPr id="137" name="Google Shape;137;p68"/>
            <p:cNvGrpSpPr/>
            <p:nvPr/>
          </p:nvGrpSpPr>
          <p:grpSpPr>
            <a:xfrm>
              <a:off x="8172999" y="2913215"/>
              <a:ext cx="2765425" cy="2221596"/>
              <a:chOff x="10363225" y="8455240"/>
              <a:chExt cx="5529751" cy="4442892"/>
            </a:xfrm>
          </p:grpSpPr>
          <p:sp>
            <p:nvSpPr>
              <p:cNvPr id="138" name="Google Shape;138;p68"/>
              <p:cNvSpPr/>
              <p:nvPr/>
            </p:nvSpPr>
            <p:spPr>
              <a:xfrm>
                <a:off x="10363225" y="9842473"/>
                <a:ext cx="5501184" cy="3055659"/>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 dolor sit amet, consectetur adipiscing elit, sed do eiusmod tempor incididunt ut labore et dolore magna aliqua. </a:t>
                </a:r>
                <a:endParaRPr/>
              </a:p>
            </p:txBody>
          </p:sp>
          <p:sp>
            <p:nvSpPr>
              <p:cNvPr id="139" name="Google Shape;139;p68"/>
              <p:cNvSpPr txBox="1"/>
              <p:nvPr/>
            </p:nvSpPr>
            <p:spPr>
              <a:xfrm>
                <a:off x="10391793" y="8455240"/>
                <a:ext cx="5501183" cy="1006406"/>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None/>
                </a:pPr>
                <a:r>
                  <a:rPr b="1" i="0" lang="en-US" sz="1200" u="none" cap="none" strike="noStrike">
                    <a:solidFill>
                      <a:schemeClr val="dk2"/>
                    </a:solidFill>
                    <a:latin typeface="Roboto"/>
                    <a:ea typeface="Roboto"/>
                    <a:cs typeface="Roboto"/>
                    <a:sym typeface="Roboto"/>
                  </a:rPr>
                  <a:t>Lorem Ipsum Dolor Sit Amet, Eripuit Dolor Sit Amet</a:t>
                </a:r>
                <a:endParaRPr b="1" i="0" sz="1200" u="none" cap="none" strike="noStrike">
                  <a:solidFill>
                    <a:schemeClr val="dk2"/>
                  </a:solidFill>
                  <a:latin typeface="Roboto"/>
                  <a:ea typeface="Roboto"/>
                  <a:cs typeface="Roboto"/>
                  <a:sym typeface="Roboto"/>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6">
    <p:spTree>
      <p:nvGrpSpPr>
        <p:cNvPr id="140" name="Shape 140"/>
        <p:cNvGrpSpPr/>
        <p:nvPr/>
      </p:nvGrpSpPr>
      <p:grpSpPr>
        <a:xfrm>
          <a:off x="0" y="0"/>
          <a:ext cx="0" cy="0"/>
          <a:chOff x="0" y="0"/>
          <a:chExt cx="0" cy="0"/>
        </a:xfrm>
      </p:grpSpPr>
      <p:sp>
        <p:nvSpPr>
          <p:cNvPr id="141" name="Google Shape;141;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2" name="Google Shape;142;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pSp>
        <p:nvGrpSpPr>
          <p:cNvPr id="143" name="Google Shape;143;p69"/>
          <p:cNvGrpSpPr/>
          <p:nvPr/>
        </p:nvGrpSpPr>
        <p:grpSpPr>
          <a:xfrm>
            <a:off x="-8726" y="2008157"/>
            <a:ext cx="8757144" cy="2283299"/>
            <a:chOff x="2871146" y="2186759"/>
            <a:chExt cx="11306671" cy="2948052"/>
          </a:xfrm>
        </p:grpSpPr>
        <p:cxnSp>
          <p:nvCxnSpPr>
            <p:cNvPr id="144" name="Google Shape;144;p69"/>
            <p:cNvCxnSpPr/>
            <p:nvPr/>
          </p:nvCxnSpPr>
          <p:spPr>
            <a:xfrm>
              <a:off x="2871146" y="2722789"/>
              <a:ext cx="8844261" cy="0"/>
            </a:xfrm>
            <a:prstGeom prst="straightConnector1">
              <a:avLst/>
            </a:prstGeom>
            <a:noFill/>
            <a:ln cap="rnd" cmpd="sng" w="50800">
              <a:solidFill>
                <a:schemeClr val="accent2"/>
              </a:solidFill>
              <a:prstDash val="solid"/>
              <a:miter lim="400000"/>
              <a:headEnd len="med" w="med" type="none"/>
              <a:tailEnd len="med" w="med" type="none"/>
            </a:ln>
          </p:spPr>
        </p:cxnSp>
        <p:grpSp>
          <p:nvGrpSpPr>
            <p:cNvPr id="145" name="Google Shape;145;p69"/>
            <p:cNvGrpSpPr/>
            <p:nvPr/>
          </p:nvGrpSpPr>
          <p:grpSpPr>
            <a:xfrm>
              <a:off x="4318451" y="2913215"/>
              <a:ext cx="2765425" cy="2221596"/>
              <a:chOff x="10363225" y="8455240"/>
              <a:chExt cx="5529751" cy="4442892"/>
            </a:xfrm>
          </p:grpSpPr>
          <p:sp>
            <p:nvSpPr>
              <p:cNvPr id="146" name="Google Shape;146;p69"/>
              <p:cNvSpPr/>
              <p:nvPr/>
            </p:nvSpPr>
            <p:spPr>
              <a:xfrm>
                <a:off x="10363225" y="9842473"/>
                <a:ext cx="5501184" cy="3055659"/>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 dolor sit amet, consectetur adipiscing elit, sed do eiusmod tempor incididunt ut labore et dolore magna aliqua. </a:t>
                </a:r>
                <a:endParaRPr/>
              </a:p>
            </p:txBody>
          </p:sp>
          <p:sp>
            <p:nvSpPr>
              <p:cNvPr id="147" name="Google Shape;147;p69"/>
              <p:cNvSpPr txBox="1"/>
              <p:nvPr/>
            </p:nvSpPr>
            <p:spPr>
              <a:xfrm>
                <a:off x="10391793" y="8455240"/>
                <a:ext cx="5501183" cy="1006406"/>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None/>
                </a:pPr>
                <a:r>
                  <a:rPr b="1" i="0" lang="en-US" sz="1200" u="none" cap="none" strike="noStrike">
                    <a:solidFill>
                      <a:schemeClr val="dk2"/>
                    </a:solidFill>
                    <a:latin typeface="Roboto"/>
                    <a:ea typeface="Roboto"/>
                    <a:cs typeface="Roboto"/>
                    <a:sym typeface="Roboto"/>
                  </a:rPr>
                  <a:t>Lorem Ipsum Dolor Sit Amet, Eripuit Dolor Sit Amet</a:t>
                </a:r>
                <a:endParaRPr b="1" i="0" sz="1200" u="none" cap="none" strike="noStrike">
                  <a:solidFill>
                    <a:schemeClr val="dk2"/>
                  </a:solidFill>
                  <a:latin typeface="Roboto"/>
                  <a:ea typeface="Roboto"/>
                  <a:cs typeface="Roboto"/>
                  <a:sym typeface="Roboto"/>
                </a:endParaRPr>
              </a:p>
            </p:txBody>
          </p:sp>
        </p:grpSp>
        <p:grpSp>
          <p:nvGrpSpPr>
            <p:cNvPr id="148" name="Google Shape;148;p69"/>
            <p:cNvGrpSpPr/>
            <p:nvPr/>
          </p:nvGrpSpPr>
          <p:grpSpPr>
            <a:xfrm>
              <a:off x="12026755" y="2186759"/>
              <a:ext cx="2151062" cy="1604224"/>
              <a:chOff x="25154380" y="7211984"/>
              <a:chExt cx="4302851" cy="3208047"/>
            </a:xfrm>
          </p:grpSpPr>
          <p:sp>
            <p:nvSpPr>
              <p:cNvPr id="149" name="Google Shape;149;p69"/>
              <p:cNvSpPr txBox="1"/>
              <p:nvPr/>
            </p:nvSpPr>
            <p:spPr>
              <a:xfrm>
                <a:off x="25154380" y="7741088"/>
                <a:ext cx="4302851" cy="2678943"/>
              </a:xfrm>
              <a:prstGeom prst="rect">
                <a:avLst/>
              </a:prstGeom>
              <a:noFill/>
              <a:ln>
                <a:noFill/>
              </a:ln>
            </p:spPr>
            <p:txBody>
              <a:bodyPr anchorCtr="0" anchor="t" bIns="19050" lIns="19050" spcFirstLastPara="1" rIns="19050" wrap="square" tIns="19050">
                <a:noAutofit/>
              </a:bodyPr>
              <a:lstStyle/>
              <a:p>
                <a:pPr indent="0" lvl="0" marL="0" marR="0" rtl="0" algn="l">
                  <a:lnSpc>
                    <a:spcPct val="80000"/>
                  </a:lnSpc>
                  <a:spcBef>
                    <a:spcPts val="0"/>
                  </a:spcBef>
                  <a:spcAft>
                    <a:spcPts val="0"/>
                  </a:spcAft>
                  <a:buNone/>
                </a:pPr>
                <a:r>
                  <a:rPr b="1" i="0" lang="en-US" sz="1400" u="none" cap="none" strike="noStrike">
                    <a:solidFill>
                      <a:schemeClr val="dk1"/>
                    </a:solidFill>
                    <a:latin typeface="Roboto"/>
                    <a:ea typeface="Roboto"/>
                    <a:cs typeface="Roboto"/>
                    <a:sym typeface="Roboto"/>
                  </a:rPr>
                  <a:t>Lorem Ipsum Dolor Sit Amet, Eripuit Necessitatibus Ei Nam, Tale Qualisque Consetetur</a:t>
                </a:r>
                <a:endParaRPr b="1" i="0" sz="1400" u="none" cap="none" strike="noStrike">
                  <a:solidFill>
                    <a:schemeClr val="dk1"/>
                  </a:solidFill>
                  <a:latin typeface="Roboto"/>
                  <a:ea typeface="Roboto"/>
                  <a:cs typeface="Roboto"/>
                  <a:sym typeface="Roboto"/>
                </a:endParaRPr>
              </a:p>
            </p:txBody>
          </p:sp>
          <p:sp>
            <p:nvSpPr>
              <p:cNvPr id="150" name="Google Shape;150;p69"/>
              <p:cNvSpPr txBox="1"/>
              <p:nvPr/>
            </p:nvSpPr>
            <p:spPr>
              <a:xfrm>
                <a:off x="25155966" y="7211984"/>
                <a:ext cx="2784946" cy="456933"/>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None/>
                </a:pPr>
                <a:r>
                  <a:rPr b="0" i="0" lang="en-US" sz="900" u="none" cap="none" strike="noStrike">
                    <a:solidFill>
                      <a:schemeClr val="dk1"/>
                    </a:solidFill>
                    <a:latin typeface="Roboto"/>
                    <a:ea typeface="Roboto"/>
                    <a:cs typeface="Roboto"/>
                    <a:sym typeface="Roboto"/>
                  </a:rPr>
                  <a:t>FINISH</a:t>
                </a:r>
                <a:endParaRPr b="0" i="0" sz="900" u="none" cap="none" strike="noStrike">
                  <a:solidFill>
                    <a:schemeClr val="dk1"/>
                  </a:solidFill>
                  <a:latin typeface="Roboto"/>
                  <a:ea typeface="Roboto"/>
                  <a:cs typeface="Roboto"/>
                  <a:sym typeface="Roboto"/>
                </a:endParaRPr>
              </a:p>
            </p:txBody>
          </p:sp>
        </p:grpSp>
        <p:grpSp>
          <p:nvGrpSpPr>
            <p:cNvPr id="151" name="Google Shape;151;p69"/>
            <p:cNvGrpSpPr/>
            <p:nvPr/>
          </p:nvGrpSpPr>
          <p:grpSpPr>
            <a:xfrm>
              <a:off x="8172999" y="2913215"/>
              <a:ext cx="2765425" cy="2221596"/>
              <a:chOff x="10363225" y="8455240"/>
              <a:chExt cx="5529751" cy="4442892"/>
            </a:xfrm>
          </p:grpSpPr>
          <p:sp>
            <p:nvSpPr>
              <p:cNvPr id="152" name="Google Shape;152;p69"/>
              <p:cNvSpPr/>
              <p:nvPr/>
            </p:nvSpPr>
            <p:spPr>
              <a:xfrm>
                <a:off x="10363225" y="9842473"/>
                <a:ext cx="5501184" cy="3055659"/>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None/>
                </a:pPr>
                <a:r>
                  <a:rPr b="0" i="0" lang="en-US" sz="1200" u="none" cap="none" strike="noStrike">
                    <a:solidFill>
                      <a:schemeClr val="dk2"/>
                    </a:solidFill>
                    <a:latin typeface="Roboto"/>
                    <a:ea typeface="Roboto"/>
                    <a:cs typeface="Roboto"/>
                    <a:sym typeface="Roboto"/>
                  </a:rPr>
                  <a:t>Lorem ipsum dolor sit amet, consectetur adipiscing elit, sed do eiusmod tempor incididunt ut labore et dolore magna aliqua. </a:t>
                </a:r>
                <a:endParaRPr/>
              </a:p>
            </p:txBody>
          </p:sp>
          <p:sp>
            <p:nvSpPr>
              <p:cNvPr id="153" name="Google Shape;153;p69"/>
              <p:cNvSpPr txBox="1"/>
              <p:nvPr/>
            </p:nvSpPr>
            <p:spPr>
              <a:xfrm>
                <a:off x="10391793" y="8455240"/>
                <a:ext cx="5501183" cy="1006406"/>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None/>
                </a:pPr>
                <a:r>
                  <a:rPr b="1" i="0" lang="en-US" sz="1200" u="none" cap="none" strike="noStrike">
                    <a:solidFill>
                      <a:schemeClr val="dk2"/>
                    </a:solidFill>
                    <a:latin typeface="Roboto"/>
                    <a:ea typeface="Roboto"/>
                    <a:cs typeface="Roboto"/>
                    <a:sym typeface="Roboto"/>
                  </a:rPr>
                  <a:t>Lorem Ipsum Dolor Sit Amet, Eripuit Dolor Sit Amet</a:t>
                </a:r>
                <a:endParaRPr b="1" i="0" sz="1200" u="none" cap="none" strike="noStrike">
                  <a:solidFill>
                    <a:schemeClr val="dk2"/>
                  </a:solidFill>
                  <a:latin typeface="Roboto"/>
                  <a:ea typeface="Roboto"/>
                  <a:cs typeface="Roboto"/>
                  <a:sym typeface="Roboto"/>
                </a:endParaRPr>
              </a:p>
            </p:txBody>
          </p:sp>
        </p:grpSp>
      </p:grpSp>
      <p:pic>
        <p:nvPicPr>
          <p:cNvPr id="154" name="Google Shape;154;p69"/>
          <p:cNvPicPr preferRelativeResize="0"/>
          <p:nvPr/>
        </p:nvPicPr>
        <p:blipFill rotWithShape="1">
          <a:blip r:embed="rId2">
            <a:alphaModFix/>
          </a:blip>
          <a:srcRect b="0" l="0" r="0" t="0"/>
          <a:stretch/>
        </p:blipFill>
        <p:spPr>
          <a:xfrm>
            <a:off x="1132340" y="1608519"/>
            <a:ext cx="604562" cy="604562"/>
          </a:xfrm>
          <a:prstGeom prst="rect">
            <a:avLst/>
          </a:prstGeom>
          <a:noFill/>
          <a:ln>
            <a:noFill/>
          </a:ln>
        </p:spPr>
      </p:pic>
      <p:pic>
        <p:nvPicPr>
          <p:cNvPr id="155" name="Google Shape;155;p69"/>
          <p:cNvPicPr preferRelativeResize="0"/>
          <p:nvPr/>
        </p:nvPicPr>
        <p:blipFill rotWithShape="1">
          <a:blip r:embed="rId3">
            <a:alphaModFix/>
          </a:blip>
          <a:srcRect b="0" l="0" r="0" t="0"/>
          <a:stretch/>
        </p:blipFill>
        <p:spPr>
          <a:xfrm>
            <a:off x="4097619" y="1608519"/>
            <a:ext cx="604562" cy="6045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1">
    <p:spTree>
      <p:nvGrpSpPr>
        <p:cNvPr id="11" name="Shape 11"/>
        <p:cNvGrpSpPr/>
        <p:nvPr/>
      </p:nvGrpSpPr>
      <p:grpSpPr>
        <a:xfrm>
          <a:off x="0" y="0"/>
          <a:ext cx="0" cy="0"/>
          <a:chOff x="0" y="0"/>
          <a:chExt cx="0" cy="0"/>
        </a:xfrm>
      </p:grpSpPr>
      <p:sp>
        <p:nvSpPr>
          <p:cNvPr id="12" name="Google Shape;12;p52"/>
          <p:cNvSpPr/>
          <p:nvPr/>
        </p:nvSpPr>
        <p:spPr>
          <a:xfrm>
            <a:off x="0" y="0"/>
            <a:ext cx="9144000" cy="5143500"/>
          </a:xfrm>
          <a:prstGeom prst="rect">
            <a:avLst/>
          </a:prstGeom>
          <a:solidFill>
            <a:srgbClr val="2135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13" name="Google Shape;13;p52"/>
          <p:cNvSpPr txBox="1"/>
          <p:nvPr>
            <p:ph type="ctrTitle"/>
          </p:nvPr>
        </p:nvSpPr>
        <p:spPr>
          <a:xfrm>
            <a:off x="311708" y="744575"/>
            <a:ext cx="5391668"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5200"/>
              <a:buNone/>
              <a:defRPr b="0" i="0"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52"/>
          <p:cNvSpPr txBox="1"/>
          <p:nvPr>
            <p:ph idx="1" type="subTitle"/>
          </p:nvPr>
        </p:nvSpPr>
        <p:spPr>
          <a:xfrm>
            <a:off x="311700" y="2834125"/>
            <a:ext cx="5391668"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0" i="0"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6" name="Google Shape;16;p52"/>
          <p:cNvPicPr preferRelativeResize="0"/>
          <p:nvPr/>
        </p:nvPicPr>
        <p:blipFill rotWithShape="1">
          <a:blip r:embed="rId2">
            <a:alphaModFix/>
          </a:blip>
          <a:srcRect b="0" l="0" r="0" t="0"/>
          <a:stretch/>
        </p:blipFill>
        <p:spPr>
          <a:xfrm>
            <a:off x="6177622" y="960412"/>
            <a:ext cx="2569186" cy="255527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Progress">
    <p:spTree>
      <p:nvGrpSpPr>
        <p:cNvPr id="156" name="Shape 156"/>
        <p:cNvGrpSpPr/>
        <p:nvPr/>
      </p:nvGrpSpPr>
      <p:grpSpPr>
        <a:xfrm>
          <a:off x="0" y="0"/>
          <a:ext cx="0" cy="0"/>
          <a:chOff x="0" y="0"/>
          <a:chExt cx="0" cy="0"/>
        </a:xfrm>
      </p:grpSpPr>
      <p:sp>
        <p:nvSpPr>
          <p:cNvPr id="157" name="Google Shape;157;p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8" name="Google Shape;158;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159" name="Google Shape;159;p70"/>
          <p:cNvGraphicFramePr/>
          <p:nvPr/>
        </p:nvGraphicFramePr>
        <p:xfrm>
          <a:off x="5508100" y="1210886"/>
          <a:ext cx="3000000" cy="3000000"/>
        </p:xfrm>
        <a:graphic>
          <a:graphicData uri="http://schemas.openxmlformats.org/drawingml/2006/table">
            <a:tbl>
              <a:tblPr bandRow="1" firstRow="1">
                <a:noFill/>
                <a:tableStyleId>{5E2200A4-A872-41AD-B64D-E32EC70AB11B}</a:tableStyleId>
              </a:tblPr>
              <a:tblGrid>
                <a:gridCol w="600725"/>
                <a:gridCol w="682075"/>
                <a:gridCol w="2041375"/>
              </a:tblGrid>
              <a:tr h="288375">
                <a:tc gridSpan="3">
                  <a:txBody>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UPCOMING WORK</a:t>
                      </a:r>
                      <a:endParaRPr/>
                    </a:p>
                  </a:txBody>
                  <a:tcPr marT="22850" marB="22850" marR="45725" marL="45725" anchor="ctr">
                    <a:solidFill>
                      <a:schemeClr val="accent2"/>
                    </a:solidFill>
                  </a:tcPr>
                </a:tc>
                <a:tc hMerge="1"/>
                <a:tc hMerge="1"/>
              </a:tr>
              <a:tr h="264475">
                <a:tc>
                  <a:txBody>
                    <a:bodyPr/>
                    <a:lstStyle/>
                    <a:p>
                      <a:pPr indent="0" lvl="0" marL="0" marR="0" rtl="0" algn="ctr">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DATE</a:t>
                      </a:r>
                      <a:endParaRPr/>
                    </a:p>
                  </a:txBody>
                  <a:tcPr marT="22850" marB="22850" marR="45725" marL="45725" anchor="ctr">
                    <a:solidFill>
                      <a:srgbClr val="855F01"/>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STATUS</a:t>
                      </a:r>
                      <a:endParaRPr/>
                    </a:p>
                  </a:txBody>
                  <a:tcPr marT="22850" marB="22850" marR="45725" marL="45725" anchor="ctr">
                    <a:solidFill>
                      <a:srgbClr val="855F01"/>
                    </a:solidFill>
                  </a:tcPr>
                </a:tc>
                <a:tc>
                  <a:txBody>
                    <a:bodyPr/>
                    <a:lstStyle/>
                    <a:p>
                      <a:pPr indent="0" lvl="0" marL="0" marR="0" rtl="0" algn="l">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DETAILS</a:t>
                      </a:r>
                      <a:endParaRPr/>
                    </a:p>
                  </a:txBody>
                  <a:tcPr marT="22850" marB="22850" marR="45725" marL="137150" anchor="ctr">
                    <a:solidFill>
                      <a:srgbClr val="855F01"/>
                    </a:solidFill>
                  </a:tcPr>
                </a:tc>
              </a:tr>
              <a:tr h="269150">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solidFill>
                      <a:schemeClr val="dk1"/>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solidFill>
                      <a:schemeClr val="dk1"/>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dk1"/>
                    </a:solidFill>
                  </a:tcPr>
                </a:tc>
              </a:tr>
              <a:tr h="269150">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solidFill>
                      <a:srgbClr val="1E3152"/>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solidFill>
                      <a:srgbClr val="1E3152"/>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rgbClr val="1E3152"/>
                    </a:solidFill>
                  </a:tcPr>
                </a:tc>
              </a:tr>
              <a:tr h="305800">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solidFill>
                      <a:schemeClr val="dk1"/>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solidFill>
                      <a:schemeClr val="dk1"/>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dk1"/>
                    </a:solidFill>
                  </a:tcPr>
                </a:tc>
              </a:tr>
              <a:tr h="269150">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lnB cap="flat" cmpd="sng" w="12700">
                      <a:solidFill>
                        <a:schemeClr val="lt1"/>
                      </a:solidFill>
                      <a:prstDash val="solid"/>
                      <a:round/>
                      <a:headEnd len="sm" w="sm" type="none"/>
                      <a:tailEnd len="sm" w="sm" type="none"/>
                    </a:lnB>
                    <a:solidFill>
                      <a:srgbClr val="1E3152"/>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45725" anchor="ctr">
                    <a:lnB cap="flat" cmpd="sng" w="12700">
                      <a:solidFill>
                        <a:schemeClr val="lt1"/>
                      </a:solidFill>
                      <a:prstDash val="solid"/>
                      <a:round/>
                      <a:headEnd len="sm" w="sm" type="none"/>
                      <a:tailEnd len="sm" w="sm" type="none"/>
                    </a:lnB>
                    <a:solidFill>
                      <a:srgbClr val="1E3152"/>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lnB cap="flat" cmpd="sng" w="12700">
                      <a:solidFill>
                        <a:schemeClr val="lt1"/>
                      </a:solidFill>
                      <a:prstDash val="solid"/>
                      <a:round/>
                      <a:headEnd len="sm" w="sm" type="none"/>
                      <a:tailEnd len="sm" w="sm" type="none"/>
                    </a:lnB>
                    <a:solidFill>
                      <a:srgbClr val="1E3152"/>
                    </a:solidFill>
                  </a:tcPr>
                </a:tc>
              </a:tr>
            </a:tbl>
          </a:graphicData>
        </a:graphic>
      </p:graphicFrame>
      <p:graphicFrame>
        <p:nvGraphicFramePr>
          <p:cNvPr id="160" name="Google Shape;160;p70"/>
          <p:cNvGraphicFramePr/>
          <p:nvPr/>
        </p:nvGraphicFramePr>
        <p:xfrm>
          <a:off x="311700" y="1210887"/>
          <a:ext cx="3000000" cy="3000000"/>
        </p:xfrm>
        <a:graphic>
          <a:graphicData uri="http://schemas.openxmlformats.org/drawingml/2006/table">
            <a:tbl>
              <a:tblPr bandRow="1" firstRow="1">
                <a:noFill/>
                <a:tableStyleId>{5E2200A4-A872-41AD-B64D-E32EC70AB11B}</a:tableStyleId>
              </a:tblPr>
              <a:tblGrid>
                <a:gridCol w="677525"/>
                <a:gridCol w="1597725"/>
                <a:gridCol w="963725"/>
                <a:gridCol w="1825975"/>
              </a:tblGrid>
              <a:tr h="204825">
                <a:tc>
                  <a:txBody>
                    <a:bodyPr/>
                    <a:lstStyle/>
                    <a:p>
                      <a:pPr indent="0" lvl="0" marL="0" marR="0" rtl="0" algn="ctr">
                        <a:lnSpc>
                          <a:spcPct val="100000"/>
                        </a:lnSpc>
                        <a:spcBef>
                          <a:spcPts val="0"/>
                        </a:spcBef>
                        <a:spcAft>
                          <a:spcPts val="0"/>
                        </a:spcAft>
                        <a:buNone/>
                      </a:pPr>
                      <a:r>
                        <a:rPr b="0" i="0" lang="en-US" sz="700" u="none" cap="none" strike="noStrike">
                          <a:solidFill>
                            <a:srgbClr val="FFFFFF"/>
                          </a:solidFill>
                          <a:latin typeface="Roboto"/>
                          <a:ea typeface="Roboto"/>
                          <a:cs typeface="Roboto"/>
                          <a:sym typeface="Roboto"/>
                        </a:rPr>
                        <a:t>PROJECT NAME</a:t>
                      </a:r>
                      <a:endParaRPr/>
                    </a:p>
                  </a:txBody>
                  <a:tcPr marT="22850" marB="22850" marR="45725" marL="457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Roboto"/>
                          <a:ea typeface="Roboto"/>
                          <a:cs typeface="Roboto"/>
                          <a:sym typeface="Roboto"/>
                        </a:rPr>
                        <a:t>–</a:t>
                      </a:r>
                      <a:endParaRPr/>
                    </a:p>
                  </a:txBody>
                  <a:tcPr marT="22850" marB="22850" marR="45725" marL="1371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i="0" lang="en-US" sz="700" u="none" cap="none" strike="noStrike">
                          <a:solidFill>
                            <a:srgbClr val="FFFFFF"/>
                          </a:solidFill>
                          <a:latin typeface="Roboto"/>
                          <a:ea typeface="Roboto"/>
                          <a:cs typeface="Roboto"/>
                          <a:sym typeface="Roboto"/>
                        </a:rPr>
                        <a:t>PROJECT CODE</a:t>
                      </a:r>
                      <a:endParaRPr/>
                    </a:p>
                  </a:txBody>
                  <a:tcPr marT="22850" marB="22850" marR="45725" marL="457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Roboto"/>
                          <a:ea typeface="Roboto"/>
                          <a:cs typeface="Roboto"/>
                          <a:sym typeface="Roboto"/>
                        </a:rPr>
                        <a:t>–</a:t>
                      </a:r>
                      <a:endParaRPr/>
                    </a:p>
                  </a:txBody>
                  <a:tcPr marT="22850" marB="22850" marR="45725" marL="1371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solidFill>
                  </a:tcPr>
                </a:tc>
              </a:tr>
              <a:tr h="204825">
                <a:tc>
                  <a:txBody>
                    <a:bodyPr/>
                    <a:lstStyle/>
                    <a:p>
                      <a:pPr indent="0" lvl="0" marL="0" marR="0" rtl="0" algn="ctr">
                        <a:lnSpc>
                          <a:spcPct val="100000"/>
                        </a:lnSpc>
                        <a:spcBef>
                          <a:spcPts val="0"/>
                        </a:spcBef>
                        <a:spcAft>
                          <a:spcPts val="0"/>
                        </a:spcAft>
                        <a:buNone/>
                      </a:pPr>
                      <a:r>
                        <a:rPr b="0" i="0" lang="en-US" sz="700" u="none" cap="none" strike="noStrike">
                          <a:solidFill>
                            <a:srgbClr val="FFFFFF"/>
                          </a:solidFill>
                          <a:latin typeface="Roboto"/>
                          <a:ea typeface="Roboto"/>
                          <a:cs typeface="Roboto"/>
                          <a:sym typeface="Roboto"/>
                        </a:rPr>
                        <a:t>PROJECT MANAGER</a:t>
                      </a:r>
                      <a:endParaRPr/>
                    </a:p>
                  </a:txBody>
                  <a:tcPr marT="22850" marB="22850" marR="45725" marL="457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Roboto"/>
                          <a:ea typeface="Roboto"/>
                          <a:cs typeface="Roboto"/>
                          <a:sym typeface="Roboto"/>
                        </a:rPr>
                        <a:t>–</a:t>
                      </a:r>
                      <a:endParaRPr/>
                    </a:p>
                  </a:txBody>
                  <a:tcPr marT="22850" marB="22850" marR="45725" marL="1371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i="0" lang="en-US" sz="700" u="none" cap="none" strike="noStrike">
                          <a:solidFill>
                            <a:srgbClr val="FFFFFF"/>
                          </a:solidFill>
                          <a:latin typeface="Roboto"/>
                          <a:ea typeface="Roboto"/>
                          <a:cs typeface="Roboto"/>
                          <a:sym typeface="Roboto"/>
                        </a:rPr>
                        <a:t>DATE OF STATUS ENTRY</a:t>
                      </a:r>
                      <a:endParaRPr/>
                    </a:p>
                  </a:txBody>
                  <a:tcPr marT="22850" marB="22850" marR="45725" marL="457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Roboto"/>
                          <a:ea typeface="Roboto"/>
                          <a:cs typeface="Roboto"/>
                          <a:sym typeface="Roboto"/>
                        </a:rPr>
                        <a:t>–</a:t>
                      </a:r>
                      <a:endParaRPr/>
                    </a:p>
                  </a:txBody>
                  <a:tcPr marT="22850" marB="22850" marR="45725" marL="1371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solidFill>
                  </a:tcPr>
                </a:tc>
              </a:tr>
              <a:tr h="204825">
                <a:tc>
                  <a:txBody>
                    <a:bodyPr/>
                    <a:lstStyle/>
                    <a:p>
                      <a:pPr indent="0" lvl="0" marL="0" marR="0" rtl="0" algn="ctr">
                        <a:lnSpc>
                          <a:spcPct val="100000"/>
                        </a:lnSpc>
                        <a:spcBef>
                          <a:spcPts val="0"/>
                        </a:spcBef>
                        <a:spcAft>
                          <a:spcPts val="0"/>
                        </a:spcAft>
                        <a:buNone/>
                      </a:pPr>
                      <a:r>
                        <a:rPr b="0" i="0" lang="en-US" sz="700" u="none" cap="none" strike="noStrike">
                          <a:solidFill>
                            <a:srgbClr val="FFFFFF"/>
                          </a:solidFill>
                          <a:latin typeface="Roboto"/>
                          <a:ea typeface="Roboto"/>
                          <a:cs typeface="Roboto"/>
                          <a:sym typeface="Roboto"/>
                        </a:rPr>
                        <a:t>PERIOD COVERED</a:t>
                      </a:r>
                      <a:endParaRPr/>
                    </a:p>
                  </a:txBody>
                  <a:tcPr marT="22850" marB="22850" marR="45725" marL="457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Roboto"/>
                          <a:ea typeface="Roboto"/>
                          <a:cs typeface="Roboto"/>
                          <a:sym typeface="Roboto"/>
                        </a:rPr>
                        <a:t>–</a:t>
                      </a:r>
                      <a:endParaRPr/>
                    </a:p>
                  </a:txBody>
                  <a:tcPr marT="22850" marB="22850" marR="45725" marL="1371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i="0" lang="en-US" sz="700" u="none" cap="none" strike="noStrike">
                          <a:solidFill>
                            <a:srgbClr val="FFFFFF"/>
                          </a:solidFill>
                          <a:latin typeface="Roboto"/>
                          <a:ea typeface="Roboto"/>
                          <a:cs typeface="Roboto"/>
                          <a:sym typeface="Roboto"/>
                        </a:rPr>
                        <a:t>PROJECTED DATE OF COMPLETION</a:t>
                      </a:r>
                      <a:endParaRPr/>
                    </a:p>
                  </a:txBody>
                  <a:tcPr marT="22850" marB="22850" marR="45725" marL="457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Roboto"/>
                          <a:ea typeface="Roboto"/>
                          <a:cs typeface="Roboto"/>
                          <a:sym typeface="Roboto"/>
                        </a:rPr>
                        <a:t>–</a:t>
                      </a:r>
                      <a:endParaRPr/>
                    </a:p>
                  </a:txBody>
                  <a:tcPr marT="22850" marB="22850" marR="45725" marL="1371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solidFill>
                  </a:tcPr>
                </a:tc>
              </a:tr>
            </a:tbl>
          </a:graphicData>
        </a:graphic>
      </p:graphicFrame>
      <p:graphicFrame>
        <p:nvGraphicFramePr>
          <p:cNvPr id="161" name="Google Shape;161;p70"/>
          <p:cNvGraphicFramePr/>
          <p:nvPr/>
        </p:nvGraphicFramePr>
        <p:xfrm>
          <a:off x="311700" y="2130258"/>
          <a:ext cx="3000000" cy="3000000"/>
        </p:xfrm>
        <a:graphic>
          <a:graphicData uri="http://schemas.openxmlformats.org/drawingml/2006/table">
            <a:tbl>
              <a:tblPr bandRow="1" firstRow="1">
                <a:noFill/>
                <a:tableStyleId>{5E2200A4-A872-41AD-B64D-E32EC70AB11B}</a:tableStyleId>
              </a:tblPr>
              <a:tblGrid>
                <a:gridCol w="913000"/>
                <a:gridCol w="1369500"/>
                <a:gridCol w="938350"/>
                <a:gridCol w="1844150"/>
              </a:tblGrid>
              <a:tr h="225550">
                <a:tc gridSpan="4">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Roboto"/>
                          <a:ea typeface="Roboto"/>
                          <a:cs typeface="Roboto"/>
                          <a:sym typeface="Roboto"/>
                        </a:rPr>
                        <a:t>PROJECT STATUS THIS WEEK</a:t>
                      </a:r>
                      <a:endParaRPr/>
                    </a:p>
                  </a:txBody>
                  <a:tcPr marT="22850" marB="22850" marR="45725" marL="45725" anchor="ctr">
                    <a:solidFill>
                      <a:schemeClr val="accent2"/>
                    </a:solidFill>
                  </a:tcPr>
                </a:tc>
                <a:tc hMerge="1"/>
                <a:tc hMerge="1"/>
                <a:tc hMerge="1"/>
              </a:tr>
              <a:tr h="388100">
                <a:tc>
                  <a:txBody>
                    <a:bodyPr/>
                    <a:lstStyle/>
                    <a:p>
                      <a:pPr indent="0" lvl="0" marL="0" marR="0" rtl="0" algn="ctr">
                        <a:lnSpc>
                          <a:spcPct val="100000"/>
                        </a:lnSpc>
                        <a:spcBef>
                          <a:spcPts val="0"/>
                        </a:spcBef>
                        <a:spcAft>
                          <a:spcPts val="0"/>
                        </a:spcAft>
                        <a:buNone/>
                      </a:pPr>
                      <a:r>
                        <a:rPr b="0" i="0" lang="en-US" sz="900" u="none" cap="none" strike="noStrike">
                          <a:solidFill>
                            <a:schemeClr val="lt1"/>
                          </a:solidFill>
                          <a:latin typeface="Roboto"/>
                          <a:ea typeface="Roboto"/>
                          <a:cs typeface="Roboto"/>
                          <a:sym typeface="Roboto"/>
                        </a:rPr>
                        <a:t>OVERALL PROJECT STATUS</a:t>
                      </a:r>
                      <a:endParaRPr/>
                    </a:p>
                  </a:txBody>
                  <a:tcPr marT="22850" marB="22850" marR="45725" marL="45725" anchor="ctr">
                    <a:lnB cap="flat" cmpd="sng" w="12700">
                      <a:solidFill>
                        <a:schemeClr val="lt1"/>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1F8350"/>
                          </a:solidFill>
                          <a:latin typeface="Roboto"/>
                          <a:ea typeface="Roboto"/>
                          <a:cs typeface="Roboto"/>
                          <a:sym typeface="Roboto"/>
                        </a:rPr>
                        <a:t>ON TRACK</a:t>
                      </a:r>
                      <a:endParaRPr/>
                    </a:p>
                  </a:txBody>
                  <a:tcPr marT="22850" marB="22850" marR="45725" marL="45725" anchor="ctr">
                    <a:lnB cap="flat" cmpd="sng" w="12700">
                      <a:solidFill>
                        <a:schemeClr val="lt1"/>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SUMMARY</a:t>
                      </a:r>
                      <a:endParaRPr/>
                    </a:p>
                  </a:txBody>
                  <a:tcPr marT="22850" marB="22850" marR="45725" marL="45725" anchor="ctr">
                    <a:lnB cap="flat" cmpd="sng" w="12700">
                      <a:solidFill>
                        <a:schemeClr val="lt1"/>
                      </a:solidFill>
                      <a:prstDash val="solid"/>
                      <a:round/>
                      <a:headEnd len="sm" w="sm" type="none"/>
                      <a:tailEnd len="sm" w="sm" type="none"/>
                    </a:lnB>
                    <a:solidFill>
                      <a:srgbClr val="855F01"/>
                    </a:solidFill>
                  </a:tcPr>
                </a:tc>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Roboto"/>
                          <a:ea typeface="Roboto"/>
                          <a:cs typeface="Roboto"/>
                          <a:sym typeface="Roboto"/>
                        </a:rPr>
                        <a:t>Lorem ipsum dolor sit amet.</a:t>
                      </a:r>
                      <a:endParaRPr/>
                    </a:p>
                  </a:txBody>
                  <a:tcPr marT="91450" marB="91450" marR="91450" marL="91450">
                    <a:lnB cap="flat" cmpd="sng" w="12700">
                      <a:solidFill>
                        <a:schemeClr val="lt1"/>
                      </a:solidFill>
                      <a:prstDash val="solid"/>
                      <a:round/>
                      <a:headEnd len="sm" w="sm" type="none"/>
                      <a:tailEnd len="sm" w="sm" type="none"/>
                    </a:lnB>
                    <a:solidFill>
                      <a:schemeClr val="accent5"/>
                    </a:solidFill>
                  </a:tcPr>
                </a:tc>
              </a:tr>
            </a:tbl>
          </a:graphicData>
        </a:graphic>
      </p:graphicFrame>
      <p:graphicFrame>
        <p:nvGraphicFramePr>
          <p:cNvPr id="162" name="Google Shape;162;p70"/>
          <p:cNvGraphicFramePr/>
          <p:nvPr/>
        </p:nvGraphicFramePr>
        <p:xfrm>
          <a:off x="311700" y="3019153"/>
          <a:ext cx="3000000" cy="3000000"/>
        </p:xfrm>
        <a:graphic>
          <a:graphicData uri="http://schemas.openxmlformats.org/drawingml/2006/table">
            <a:tbl>
              <a:tblPr bandRow="1" firstRow="1">
                <a:noFill/>
                <a:tableStyleId>{5E2200A4-A872-41AD-B64D-E32EC70AB11B}</a:tableStyleId>
              </a:tblPr>
              <a:tblGrid>
                <a:gridCol w="1209375"/>
                <a:gridCol w="1539200"/>
                <a:gridCol w="1484225"/>
                <a:gridCol w="4287775"/>
              </a:tblGrid>
              <a:tr h="157250">
                <a:tc gridSpan="4">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Roboto"/>
                          <a:ea typeface="Roboto"/>
                          <a:cs typeface="Roboto"/>
                          <a:sym typeface="Roboto"/>
                        </a:rPr>
                        <a:t>PROJECT COMPONENTS</a:t>
                      </a:r>
                      <a:endParaRPr/>
                    </a:p>
                  </a:txBody>
                  <a:tcPr marT="22850" marB="22850" marR="45725" marL="45725" anchor="ctr">
                    <a:solidFill>
                      <a:schemeClr val="accent2"/>
                    </a:solidFill>
                  </a:tcPr>
                </a:tc>
                <a:tc hMerge="1"/>
                <a:tc hMerge="1"/>
                <a:tc hMerge="1"/>
              </a:tr>
              <a:tr h="157250">
                <a:tc>
                  <a:txBody>
                    <a:bodyPr/>
                    <a:lstStyle/>
                    <a:p>
                      <a:pPr indent="0" lvl="0" marL="0" marR="0" rtl="0" algn="ctr">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COMPONENT</a:t>
                      </a:r>
                      <a:endParaRPr/>
                    </a:p>
                  </a:txBody>
                  <a:tcPr marT="22850" marB="22850" marR="45725" marL="45725" anchor="ctr">
                    <a:solidFill>
                      <a:srgbClr val="855F01"/>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STATUS</a:t>
                      </a:r>
                      <a:endParaRPr/>
                    </a:p>
                  </a:txBody>
                  <a:tcPr marT="22850" marB="22850" marR="45725" marL="45725" anchor="ctr">
                    <a:solidFill>
                      <a:srgbClr val="855F01"/>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OWNER / TEAM</a:t>
                      </a:r>
                      <a:endParaRPr/>
                    </a:p>
                  </a:txBody>
                  <a:tcPr marT="22850" marB="22850" marR="45725" marL="45725" anchor="ctr">
                    <a:solidFill>
                      <a:srgbClr val="855F01"/>
                    </a:solidFill>
                  </a:tcPr>
                </a:tc>
                <a:tc>
                  <a:txBody>
                    <a:bodyPr/>
                    <a:lstStyle/>
                    <a:p>
                      <a:pPr indent="0" lvl="0" marL="0" marR="0" rtl="0" algn="l">
                        <a:lnSpc>
                          <a:spcPct val="100000"/>
                        </a:lnSpc>
                        <a:spcBef>
                          <a:spcPts val="0"/>
                        </a:spcBef>
                        <a:spcAft>
                          <a:spcPts val="0"/>
                        </a:spcAft>
                        <a:buNone/>
                      </a:pPr>
                      <a:r>
                        <a:rPr b="0" i="0" lang="en-US" sz="900" u="none" cap="none" strike="noStrike">
                          <a:solidFill>
                            <a:srgbClr val="FFFFFF"/>
                          </a:solidFill>
                          <a:latin typeface="Roboto"/>
                          <a:ea typeface="Roboto"/>
                          <a:cs typeface="Roboto"/>
                          <a:sym typeface="Roboto"/>
                        </a:rPr>
                        <a:t>NOTES</a:t>
                      </a:r>
                      <a:endParaRPr/>
                    </a:p>
                  </a:txBody>
                  <a:tcPr marT="22850" marB="22850" marR="45725" marL="137150" anchor="ctr">
                    <a:solidFill>
                      <a:srgbClr val="855F01"/>
                    </a:solidFill>
                  </a:tcPr>
                </a:tc>
              </a:tr>
              <a:tr h="157250">
                <a:tc>
                  <a:txBody>
                    <a:bodyPr/>
                    <a:lstStyle/>
                    <a:p>
                      <a:pPr indent="0" lvl="0" marL="0" marR="0" rtl="0" algn="ctr">
                        <a:lnSpc>
                          <a:spcPct val="100000"/>
                        </a:lnSpc>
                        <a:spcBef>
                          <a:spcPts val="0"/>
                        </a:spcBef>
                        <a:spcAft>
                          <a:spcPts val="0"/>
                        </a:spcAft>
                        <a:buNone/>
                      </a:pPr>
                      <a:r>
                        <a:rPr b="0" i="0" lang="en-US" sz="900" u="none" cap="none" strike="noStrike">
                          <a:solidFill>
                            <a:schemeClr val="lt1"/>
                          </a:solidFill>
                          <a:latin typeface="Roboto"/>
                          <a:ea typeface="Roboto"/>
                          <a:cs typeface="Roboto"/>
                          <a:sym typeface="Roboto"/>
                        </a:rPr>
                        <a:t>BUDGET</a:t>
                      </a:r>
                      <a:endParaRPr/>
                    </a:p>
                  </a:txBody>
                  <a:tcPr marT="22850" marB="22850" marR="45725" marL="45725" anchor="ctr">
                    <a:solidFill>
                      <a:schemeClr val="dk2"/>
                    </a:solidFill>
                  </a:tcPr>
                </a:tc>
                <a:tc>
                  <a:txBody>
                    <a:bodyPr/>
                    <a:lstStyle/>
                    <a:p>
                      <a:pPr indent="0" lvl="0" marL="0" marR="0" rtl="0" algn="ctr">
                        <a:lnSpc>
                          <a:spcPct val="100000"/>
                        </a:lnSpc>
                        <a:spcBef>
                          <a:spcPts val="0"/>
                        </a:spcBef>
                        <a:spcAft>
                          <a:spcPts val="0"/>
                        </a:spcAft>
                        <a:buClr>
                          <a:srgbClr val="1F8350"/>
                        </a:buClr>
                        <a:buSzPts val="900"/>
                        <a:buFont typeface="Arial"/>
                        <a:buNone/>
                      </a:pPr>
                      <a:r>
                        <a:rPr b="0" i="0" lang="en-US" sz="900" u="none" cap="none" strike="noStrike">
                          <a:solidFill>
                            <a:srgbClr val="1F8350"/>
                          </a:solidFill>
                          <a:latin typeface="Roboto"/>
                          <a:ea typeface="Roboto"/>
                          <a:cs typeface="Roboto"/>
                          <a:sym typeface="Roboto"/>
                        </a:rPr>
                        <a:t>UNDER</a:t>
                      </a:r>
                      <a:endParaRPr/>
                    </a:p>
                  </a:txBody>
                  <a:tcPr marT="22850" marB="22850" marR="45725" marL="45725" anchor="ctr">
                    <a:solidFill>
                      <a:srgbClr val="92D050"/>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dk1"/>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accent5"/>
                    </a:solidFill>
                  </a:tcPr>
                </a:tc>
              </a:tr>
              <a:tr h="157250">
                <a:tc>
                  <a:txBody>
                    <a:bodyPr/>
                    <a:lstStyle/>
                    <a:p>
                      <a:pPr indent="0" lvl="0" marL="0" marR="0" rtl="0" algn="ctr">
                        <a:lnSpc>
                          <a:spcPct val="100000"/>
                        </a:lnSpc>
                        <a:spcBef>
                          <a:spcPts val="0"/>
                        </a:spcBef>
                        <a:spcAft>
                          <a:spcPts val="0"/>
                        </a:spcAft>
                        <a:buNone/>
                      </a:pPr>
                      <a:r>
                        <a:rPr b="0" i="0" lang="en-US" sz="900" u="none" cap="none" strike="noStrike">
                          <a:solidFill>
                            <a:schemeClr val="lt1"/>
                          </a:solidFill>
                          <a:latin typeface="Roboto"/>
                          <a:ea typeface="Roboto"/>
                          <a:cs typeface="Roboto"/>
                          <a:sym typeface="Roboto"/>
                        </a:rPr>
                        <a:t>SCHEDULE</a:t>
                      </a:r>
                      <a:endParaRPr/>
                    </a:p>
                  </a:txBody>
                  <a:tcPr marT="22850" marB="22850" marR="45725" marL="45725" anchor="ctr">
                    <a:solidFill>
                      <a:schemeClr val="dk2"/>
                    </a:solidFill>
                  </a:tcPr>
                </a:tc>
                <a:tc>
                  <a:txBody>
                    <a:bodyPr/>
                    <a:lstStyle/>
                    <a:p>
                      <a:pPr indent="0" lvl="0" marL="0" marR="0" rtl="0" algn="ctr">
                        <a:lnSpc>
                          <a:spcPct val="100000"/>
                        </a:lnSpc>
                        <a:spcBef>
                          <a:spcPts val="0"/>
                        </a:spcBef>
                        <a:spcAft>
                          <a:spcPts val="0"/>
                        </a:spcAft>
                        <a:buClr>
                          <a:srgbClr val="1F8350"/>
                        </a:buClr>
                        <a:buSzPts val="900"/>
                        <a:buFont typeface="Arial"/>
                        <a:buNone/>
                      </a:pPr>
                      <a:r>
                        <a:rPr b="0" i="0" lang="en-US" sz="900" u="none" cap="none" strike="noStrike">
                          <a:solidFill>
                            <a:srgbClr val="1F8350"/>
                          </a:solidFill>
                          <a:latin typeface="Roboto"/>
                          <a:ea typeface="Roboto"/>
                          <a:cs typeface="Roboto"/>
                          <a:sym typeface="Roboto"/>
                        </a:rPr>
                        <a:t>ON TRACK</a:t>
                      </a:r>
                      <a:endParaRPr/>
                    </a:p>
                  </a:txBody>
                  <a:tcPr marT="22850" marB="22850" marR="45725" marL="45725" anchor="ctr">
                    <a:solidFill>
                      <a:srgbClr val="92D050"/>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rgbClr val="1E3152"/>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accent5"/>
                    </a:solidFill>
                  </a:tcPr>
                </a:tc>
              </a:tr>
              <a:tr h="157250">
                <a:tc>
                  <a:txBody>
                    <a:bodyPr/>
                    <a:lstStyle/>
                    <a:p>
                      <a:pPr indent="0" lvl="0" marL="0" marR="0" rtl="0" algn="ctr">
                        <a:lnSpc>
                          <a:spcPct val="100000"/>
                        </a:lnSpc>
                        <a:spcBef>
                          <a:spcPts val="0"/>
                        </a:spcBef>
                        <a:spcAft>
                          <a:spcPts val="0"/>
                        </a:spcAft>
                        <a:buNone/>
                      </a:pPr>
                      <a:r>
                        <a:rPr b="0" i="0" lang="en-US" sz="900" u="none" cap="none" strike="noStrike">
                          <a:solidFill>
                            <a:schemeClr val="lt1"/>
                          </a:solidFill>
                          <a:latin typeface="Roboto"/>
                          <a:ea typeface="Roboto"/>
                          <a:cs typeface="Roboto"/>
                          <a:sym typeface="Roboto"/>
                        </a:rPr>
                        <a:t>QUALITY</a:t>
                      </a:r>
                      <a:endParaRPr/>
                    </a:p>
                  </a:txBody>
                  <a:tcPr marT="22850" marB="22850" marR="45725" marL="45725" anchor="ctr">
                    <a:solidFill>
                      <a:schemeClr val="dk2"/>
                    </a:solidFill>
                  </a:tcPr>
                </a:tc>
                <a:tc>
                  <a:txBody>
                    <a:bodyPr/>
                    <a:lstStyle/>
                    <a:p>
                      <a:pPr indent="0" lvl="0" marL="0" marR="0" rtl="0" algn="ctr">
                        <a:lnSpc>
                          <a:spcPct val="100000"/>
                        </a:lnSpc>
                        <a:spcBef>
                          <a:spcPts val="0"/>
                        </a:spcBef>
                        <a:spcAft>
                          <a:spcPts val="0"/>
                        </a:spcAft>
                        <a:buClr>
                          <a:srgbClr val="D87A1D"/>
                        </a:buClr>
                        <a:buSzPts val="900"/>
                        <a:buFont typeface="Arial"/>
                        <a:buNone/>
                      </a:pPr>
                      <a:r>
                        <a:rPr b="0" i="0" lang="en-US" sz="900" u="none" cap="none" strike="noStrike">
                          <a:solidFill>
                            <a:srgbClr val="D87A1D"/>
                          </a:solidFill>
                          <a:latin typeface="Roboto"/>
                          <a:ea typeface="Roboto"/>
                          <a:cs typeface="Roboto"/>
                          <a:sym typeface="Roboto"/>
                        </a:rPr>
                        <a:t>AT RISK</a:t>
                      </a:r>
                      <a:endParaRPr/>
                    </a:p>
                  </a:txBody>
                  <a:tcPr marT="22850" marB="22850" marR="45725" marL="45725" anchor="ctr">
                    <a:solidFill>
                      <a:srgbClr val="FFCC32"/>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dk1"/>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accent5"/>
                    </a:solidFill>
                  </a:tcPr>
                </a:tc>
              </a:tr>
              <a:tr h="157250">
                <a:tc>
                  <a:txBody>
                    <a:bodyPr/>
                    <a:lstStyle/>
                    <a:p>
                      <a:pPr indent="0" lvl="0" marL="0" marR="0" rtl="0" algn="ctr">
                        <a:lnSpc>
                          <a:spcPct val="100000"/>
                        </a:lnSpc>
                        <a:spcBef>
                          <a:spcPts val="0"/>
                        </a:spcBef>
                        <a:spcAft>
                          <a:spcPts val="0"/>
                        </a:spcAft>
                        <a:buNone/>
                      </a:pPr>
                      <a:r>
                        <a:rPr b="0" i="0" lang="en-US" sz="900" u="none" cap="none" strike="noStrike">
                          <a:solidFill>
                            <a:schemeClr val="lt1"/>
                          </a:solidFill>
                          <a:latin typeface="Roboto"/>
                          <a:ea typeface="Roboto"/>
                          <a:cs typeface="Roboto"/>
                          <a:sym typeface="Roboto"/>
                        </a:rPr>
                        <a:t>SCOPE</a:t>
                      </a:r>
                      <a:endParaRPr/>
                    </a:p>
                  </a:txBody>
                  <a:tcPr marT="22850" marB="22850" marR="45725" marL="45725" anchor="ctr">
                    <a:solidFill>
                      <a:schemeClr val="dk2"/>
                    </a:solidFill>
                  </a:tcPr>
                </a:tc>
                <a:tc>
                  <a:txBody>
                    <a:bodyPr/>
                    <a:lstStyle/>
                    <a:p>
                      <a:pPr indent="0" lvl="0" marL="0" marR="0" rtl="0" algn="ctr">
                        <a:lnSpc>
                          <a:spcPct val="100000"/>
                        </a:lnSpc>
                        <a:spcBef>
                          <a:spcPts val="0"/>
                        </a:spcBef>
                        <a:spcAft>
                          <a:spcPts val="0"/>
                        </a:spcAft>
                        <a:buClr>
                          <a:srgbClr val="970001"/>
                        </a:buClr>
                        <a:buSzPts val="900"/>
                        <a:buFont typeface="Arial"/>
                        <a:buNone/>
                      </a:pPr>
                      <a:r>
                        <a:rPr b="0" i="0" lang="en-US" sz="900" u="none" cap="none" strike="noStrike">
                          <a:solidFill>
                            <a:srgbClr val="970001"/>
                          </a:solidFill>
                          <a:latin typeface="Roboto"/>
                          <a:ea typeface="Roboto"/>
                          <a:cs typeface="Roboto"/>
                          <a:sym typeface="Roboto"/>
                        </a:rPr>
                        <a:t>PROGRESS HALTED</a:t>
                      </a:r>
                      <a:endParaRPr/>
                    </a:p>
                  </a:txBody>
                  <a:tcPr marT="22850" marB="22850" marR="45725" marL="45725" anchor="ctr">
                    <a:solidFill>
                      <a:srgbClr val="FC5633"/>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rgbClr val="1E3152"/>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accent5"/>
                    </a:solidFill>
                  </a:tcPr>
                </a:tc>
              </a:tr>
              <a:tr h="157250">
                <a:tc>
                  <a:txBody>
                    <a:bodyPr/>
                    <a:lstStyle/>
                    <a:p>
                      <a:pPr indent="0" lvl="0" marL="0" marR="0" rtl="0" algn="ctr">
                        <a:lnSpc>
                          <a:spcPct val="100000"/>
                        </a:lnSpc>
                        <a:spcBef>
                          <a:spcPts val="0"/>
                        </a:spcBef>
                        <a:spcAft>
                          <a:spcPts val="0"/>
                        </a:spcAft>
                        <a:buNone/>
                      </a:pPr>
                      <a:r>
                        <a:rPr b="0" i="0" lang="en-US" sz="900" u="none" cap="none" strike="noStrike">
                          <a:solidFill>
                            <a:schemeClr val="lt1"/>
                          </a:solidFill>
                          <a:latin typeface="Roboto"/>
                          <a:ea typeface="Roboto"/>
                          <a:cs typeface="Roboto"/>
                          <a:sym typeface="Roboto"/>
                        </a:rPr>
                        <a:t>RISKS</a:t>
                      </a:r>
                      <a:endParaRPr/>
                    </a:p>
                  </a:txBody>
                  <a:tcPr marT="22850" marB="22850" marR="45725" marL="45725" anchor="ctr">
                    <a:solidFill>
                      <a:schemeClr val="dk2"/>
                    </a:solidFill>
                  </a:tcPr>
                </a:tc>
                <a:tc>
                  <a:txBody>
                    <a:bodyPr/>
                    <a:lstStyle/>
                    <a:p>
                      <a:pPr indent="0" lvl="0" marL="0" marR="0" rtl="0" algn="ctr">
                        <a:lnSpc>
                          <a:spcPct val="100000"/>
                        </a:lnSpc>
                        <a:spcBef>
                          <a:spcPts val="0"/>
                        </a:spcBef>
                        <a:spcAft>
                          <a:spcPts val="0"/>
                        </a:spcAft>
                        <a:buClr>
                          <a:schemeClr val="lt1"/>
                        </a:buClr>
                        <a:buSzPts val="900"/>
                        <a:buFont typeface="Arial"/>
                        <a:buNone/>
                      </a:pPr>
                      <a:r>
                        <a:rPr b="0" i="0" lang="en-US" sz="900" u="none" cap="none" strike="noStrike">
                          <a:solidFill>
                            <a:schemeClr val="lt1"/>
                          </a:solidFill>
                          <a:latin typeface="Roboto"/>
                          <a:ea typeface="Roboto"/>
                          <a:cs typeface="Roboto"/>
                          <a:sym typeface="Roboto"/>
                        </a:rPr>
                        <a:t>–</a:t>
                      </a:r>
                      <a:endParaRPr/>
                    </a:p>
                  </a:txBody>
                  <a:tcPr marT="22850" marB="22850" marR="45725" marL="45725" anchor="ctr">
                    <a:solidFill>
                      <a:schemeClr val="dk1"/>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dk1"/>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solidFill>
                      <a:schemeClr val="accent5"/>
                    </a:solidFill>
                  </a:tcPr>
                </a:tc>
              </a:tr>
              <a:tr h="157250">
                <a:tc>
                  <a:txBody>
                    <a:bodyPr/>
                    <a:lstStyle/>
                    <a:p>
                      <a:pPr indent="0" lvl="0" marL="0" marR="0" rtl="0" algn="ctr">
                        <a:lnSpc>
                          <a:spcPct val="100000"/>
                        </a:lnSpc>
                        <a:spcBef>
                          <a:spcPts val="0"/>
                        </a:spcBef>
                        <a:spcAft>
                          <a:spcPts val="0"/>
                        </a:spcAft>
                        <a:buNone/>
                      </a:pPr>
                      <a:r>
                        <a:rPr b="0" i="0" lang="en-US" sz="900" u="none" cap="none" strike="noStrike">
                          <a:solidFill>
                            <a:schemeClr val="lt1"/>
                          </a:solidFill>
                          <a:latin typeface="Roboto"/>
                          <a:ea typeface="Roboto"/>
                          <a:cs typeface="Roboto"/>
                          <a:sym typeface="Roboto"/>
                        </a:rPr>
                        <a:t>ROADBLOCKS</a:t>
                      </a:r>
                      <a:endParaRPr/>
                    </a:p>
                  </a:txBody>
                  <a:tcPr marT="22850" marB="22850" marR="45725" marL="45725" anchor="ctr">
                    <a:lnB cap="flat" cmpd="sng" w="12700">
                      <a:solidFill>
                        <a:schemeClr val="lt1"/>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chemeClr val="lt1"/>
                        </a:buClr>
                        <a:buSzPts val="900"/>
                        <a:buFont typeface="Arial"/>
                        <a:buNone/>
                      </a:pPr>
                      <a:r>
                        <a:rPr b="0" i="0" lang="en-US" sz="900" u="none" cap="none" strike="noStrike">
                          <a:solidFill>
                            <a:schemeClr val="lt1"/>
                          </a:solidFill>
                          <a:latin typeface="Roboto"/>
                          <a:ea typeface="Roboto"/>
                          <a:cs typeface="Roboto"/>
                          <a:sym typeface="Roboto"/>
                        </a:rPr>
                        <a:t>–</a:t>
                      </a:r>
                      <a:endParaRPr/>
                    </a:p>
                  </a:txBody>
                  <a:tcPr marT="22850" marB="22850" marR="45725" marL="45725" anchor="ctr">
                    <a:lnB cap="flat" cmpd="sng" w="12700">
                      <a:solidFill>
                        <a:schemeClr val="lt1"/>
                      </a:solidFill>
                      <a:prstDash val="solid"/>
                      <a:round/>
                      <a:headEnd len="sm" w="sm" type="none"/>
                      <a:tailEnd len="sm" w="sm" type="none"/>
                    </a:lnB>
                    <a:solidFill>
                      <a:srgbClr val="1E3152"/>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lnB cap="flat" cmpd="sng" w="12700">
                      <a:solidFill>
                        <a:schemeClr val="lt1"/>
                      </a:solidFill>
                      <a:prstDash val="solid"/>
                      <a:round/>
                      <a:headEnd len="sm" w="sm" type="none"/>
                      <a:tailEnd len="sm" w="sm" type="none"/>
                    </a:lnB>
                    <a:solidFill>
                      <a:srgbClr val="1E3152"/>
                    </a:solidFill>
                  </a:tcPr>
                </a:tc>
                <a:tc>
                  <a:txBody>
                    <a:bodyPr/>
                    <a:lstStyle/>
                    <a:p>
                      <a:pPr indent="0" lvl="0" marL="0" marR="0" rtl="0" algn="l">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Roboto"/>
                          <a:ea typeface="Roboto"/>
                          <a:cs typeface="Roboto"/>
                          <a:sym typeface="Roboto"/>
                        </a:rPr>
                        <a:t>–</a:t>
                      </a:r>
                      <a:endParaRPr/>
                    </a:p>
                  </a:txBody>
                  <a:tcPr marT="22850" marB="22850" marR="45725" marL="137150" anchor="ctr">
                    <a:lnB cap="flat" cmpd="sng" w="12700">
                      <a:solidFill>
                        <a:schemeClr val="lt1"/>
                      </a:solidFill>
                      <a:prstDash val="solid"/>
                      <a:round/>
                      <a:headEnd len="sm" w="sm" type="none"/>
                      <a:tailEnd len="sm" w="sm" type="none"/>
                    </a:lnB>
                    <a:solidFill>
                      <a:schemeClr val="accent5"/>
                    </a:solidFill>
                  </a:tcPr>
                </a:tc>
              </a:tr>
            </a:tbl>
          </a:graphicData>
        </a:graphic>
      </p:graphicFrame>
      <p:grpSp>
        <p:nvGrpSpPr>
          <p:cNvPr id="163" name="Google Shape;163;p70"/>
          <p:cNvGrpSpPr/>
          <p:nvPr/>
        </p:nvGrpSpPr>
        <p:grpSpPr>
          <a:xfrm>
            <a:off x="5541005" y="770225"/>
            <a:ext cx="3303676" cy="239546"/>
            <a:chOff x="13063375" y="876505"/>
            <a:chExt cx="7994894" cy="579703"/>
          </a:xfrm>
        </p:grpSpPr>
        <p:sp>
          <p:nvSpPr>
            <p:cNvPr id="164" name="Google Shape;164;p70"/>
            <p:cNvSpPr/>
            <p:nvPr/>
          </p:nvSpPr>
          <p:spPr>
            <a:xfrm>
              <a:off x="13063375" y="876505"/>
              <a:ext cx="576064" cy="576063"/>
            </a:xfrm>
            <a:prstGeom prst="ellipse">
              <a:avLst/>
            </a:prstGeom>
            <a:solidFill>
              <a:srgbClr val="92D05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Roboto"/>
                <a:ea typeface="Roboto"/>
                <a:cs typeface="Roboto"/>
                <a:sym typeface="Roboto"/>
              </a:endParaRPr>
            </a:p>
          </p:txBody>
        </p:sp>
        <p:sp>
          <p:nvSpPr>
            <p:cNvPr id="165" name="Google Shape;165;p70"/>
            <p:cNvSpPr/>
            <p:nvPr/>
          </p:nvSpPr>
          <p:spPr>
            <a:xfrm>
              <a:off x="15585920" y="876505"/>
              <a:ext cx="576064" cy="576063"/>
            </a:xfrm>
            <a:prstGeom prst="ellipse">
              <a:avLst/>
            </a:prstGeom>
            <a:solidFill>
              <a:srgbClr val="FFC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Roboto"/>
                <a:ea typeface="Roboto"/>
                <a:cs typeface="Roboto"/>
                <a:sym typeface="Roboto"/>
              </a:endParaRPr>
            </a:p>
          </p:txBody>
        </p:sp>
        <p:sp>
          <p:nvSpPr>
            <p:cNvPr id="166" name="Google Shape;166;p70"/>
            <p:cNvSpPr/>
            <p:nvPr/>
          </p:nvSpPr>
          <p:spPr>
            <a:xfrm>
              <a:off x="17777072" y="876505"/>
              <a:ext cx="576064" cy="576064"/>
            </a:xfrm>
            <a:prstGeom prst="ellipse">
              <a:avLst/>
            </a:prstGeom>
            <a:solidFill>
              <a:srgbClr val="FC5633"/>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Roboto"/>
                <a:ea typeface="Roboto"/>
                <a:cs typeface="Roboto"/>
                <a:sym typeface="Roboto"/>
              </a:endParaRPr>
            </a:p>
          </p:txBody>
        </p:sp>
        <p:sp>
          <p:nvSpPr>
            <p:cNvPr id="167" name="Google Shape;167;p70"/>
            <p:cNvSpPr txBox="1"/>
            <p:nvPr/>
          </p:nvSpPr>
          <p:spPr>
            <a:xfrm>
              <a:off x="13703422" y="934832"/>
              <a:ext cx="1637827" cy="5213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chemeClr val="dk2"/>
                  </a:solidFill>
                  <a:latin typeface="Roboto"/>
                  <a:ea typeface="Roboto"/>
                  <a:cs typeface="Roboto"/>
                  <a:sym typeface="Roboto"/>
                </a:rPr>
                <a:t>ON TRACK</a:t>
              </a:r>
              <a:endParaRPr/>
            </a:p>
          </p:txBody>
        </p:sp>
        <p:sp>
          <p:nvSpPr>
            <p:cNvPr id="168" name="Google Shape;168;p70"/>
            <p:cNvSpPr txBox="1"/>
            <p:nvPr/>
          </p:nvSpPr>
          <p:spPr>
            <a:xfrm>
              <a:off x="16201284" y="934832"/>
              <a:ext cx="1339124" cy="5213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chemeClr val="dk2"/>
                  </a:solidFill>
                  <a:latin typeface="Roboto"/>
                  <a:ea typeface="Roboto"/>
                  <a:cs typeface="Roboto"/>
                  <a:sym typeface="Roboto"/>
                </a:rPr>
                <a:t>AT RISK</a:t>
              </a:r>
              <a:endParaRPr/>
            </a:p>
          </p:txBody>
        </p:sp>
        <p:sp>
          <p:nvSpPr>
            <p:cNvPr id="169" name="Google Shape;169;p70"/>
            <p:cNvSpPr txBox="1"/>
            <p:nvPr/>
          </p:nvSpPr>
          <p:spPr>
            <a:xfrm>
              <a:off x="18392436" y="934832"/>
              <a:ext cx="2665833" cy="5213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chemeClr val="dk2"/>
                  </a:solidFill>
                  <a:latin typeface="Roboto"/>
                  <a:ea typeface="Roboto"/>
                  <a:cs typeface="Roboto"/>
                  <a:sym typeface="Roboto"/>
                </a:rPr>
                <a:t>PROGRESS HALTED</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Progress 2">
    <p:spTree>
      <p:nvGrpSpPr>
        <p:cNvPr id="170" name="Shape 170"/>
        <p:cNvGrpSpPr/>
        <p:nvPr/>
      </p:nvGrpSpPr>
      <p:grpSpPr>
        <a:xfrm>
          <a:off x="0" y="0"/>
          <a:ext cx="0" cy="0"/>
          <a:chOff x="0" y="0"/>
          <a:chExt cx="0" cy="0"/>
        </a:xfrm>
      </p:grpSpPr>
      <p:sp>
        <p:nvSpPr>
          <p:cNvPr id="171" name="Google Shape;171;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173" name="Google Shape;173;p71"/>
          <p:cNvGraphicFramePr/>
          <p:nvPr/>
        </p:nvGraphicFramePr>
        <p:xfrm>
          <a:off x="311701" y="1209516"/>
          <a:ext cx="3000000" cy="3000000"/>
        </p:xfrm>
        <a:graphic>
          <a:graphicData uri="http://schemas.openxmlformats.org/drawingml/2006/table">
            <a:tbl>
              <a:tblPr bandRow="1" firstRow="1">
                <a:noFill/>
                <a:tableStyleId>{5E2200A4-A872-41AD-B64D-E32EC70AB11B}</a:tableStyleId>
              </a:tblPr>
              <a:tblGrid>
                <a:gridCol w="984125"/>
                <a:gridCol w="236050"/>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gridCol w="208275"/>
              </a:tblGrid>
              <a:tr h="412025">
                <a:tc>
                  <a:txBody>
                    <a:bodyPr/>
                    <a:lstStyle/>
                    <a:p>
                      <a:pPr indent="0" lvl="0" marL="0" marR="0" rtl="0" algn="l">
                        <a:lnSpc>
                          <a:spcPct val="100000"/>
                        </a:lnSpc>
                        <a:spcBef>
                          <a:spcPts val="0"/>
                        </a:spcBef>
                        <a:spcAft>
                          <a:spcPts val="0"/>
                        </a:spcAft>
                        <a:buNone/>
                      </a:pPr>
                      <a:r>
                        <a:rPr b="0" i="0" lang="en-US" sz="1000" u="none" cap="none" strike="noStrike">
                          <a:solidFill>
                            <a:schemeClr val="dk1"/>
                          </a:solidFill>
                          <a:latin typeface="Roboto"/>
                          <a:ea typeface="Roboto"/>
                          <a:cs typeface="Roboto"/>
                          <a:sym typeface="Roboto"/>
                        </a:rPr>
                        <a:t>WEEKLY </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Roboto"/>
                          <a:ea typeface="Roboto"/>
                          <a:cs typeface="Roboto"/>
                          <a:sym typeface="Roboto"/>
                        </a:rPr>
                        <a:t>ROADMAP</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rgbClr val="1E3152"/>
                      </a:solidFill>
                      <a:prstDash val="solid"/>
                      <a:round/>
                      <a:headEnd len="sm" w="sm" type="none"/>
                      <a:tailEnd len="sm" w="sm" type="none"/>
                    </a:lnT>
                    <a:lnB cap="flat" cmpd="sng" w="12700">
                      <a:solidFill>
                        <a:srgbClr val="1E3152"/>
                      </a:solidFill>
                      <a:prstDash val="solid"/>
                      <a:round/>
                      <a:headEnd len="sm" w="sm" type="none"/>
                      <a:tailEnd len="sm" w="sm" type="none"/>
                    </a:lnB>
                    <a:solidFill>
                      <a:schemeClr val="accent2"/>
                    </a:solidFill>
                  </a:tcPr>
                </a:tc>
                <a:tc rowSpan="2">
                  <a:txBody>
                    <a:bodyPr/>
                    <a:lstStyle/>
                    <a:p>
                      <a:pPr indent="0" lvl="0" marL="0" marR="0" rtl="0" algn="ctr">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WEEKLY GOAL</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gridSpan="7">
                  <a:txBody>
                    <a:bodyPr/>
                    <a:lstStyle/>
                    <a:p>
                      <a:pPr indent="0" lvl="0" marL="0" marR="0" rtl="0" algn="ctr">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 1</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hMerge="1"/>
                <a:tc hMerge="1"/>
                <a:tc hMerge="1"/>
                <a:tc hMerge="1"/>
                <a:tc hMerge="1"/>
                <a:tc hMerge="1"/>
                <a:tc gridSpan="7">
                  <a:txBody>
                    <a:bodyPr/>
                    <a:lstStyle/>
                    <a:p>
                      <a:pPr indent="0" lvl="0" marL="0" marR="0" rtl="0" algn="ctr">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 2</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hMerge="1"/>
                <a:tc hMerge="1"/>
                <a:tc hMerge="1"/>
                <a:tc hMerge="1"/>
                <a:tc hMerge="1"/>
                <a:tc hMerge="1"/>
                <a:tc gridSpan="7">
                  <a:txBody>
                    <a:bodyPr/>
                    <a:lstStyle/>
                    <a:p>
                      <a:pPr indent="0" lvl="0" marL="0" marR="0" rtl="0" algn="ctr">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 3</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hMerge="1"/>
                <a:tc hMerge="1"/>
                <a:tc hMerge="1"/>
                <a:tc hMerge="1"/>
                <a:tc hMerge="1"/>
                <a:tc hMerge="1"/>
                <a:tc gridSpan="7">
                  <a:txBody>
                    <a:bodyPr/>
                    <a:lstStyle/>
                    <a:p>
                      <a:pPr indent="0" lvl="0" marL="0" marR="0" rtl="0" algn="ctr">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 4</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hMerge="1"/>
                <a:tc hMerge="1"/>
                <a:tc hMerge="1"/>
                <a:tc hMerge="1"/>
                <a:tc hMerge="1"/>
                <a:tc hMerge="1"/>
                <a:tc gridSpan="7">
                  <a:txBody>
                    <a:bodyPr/>
                    <a:lstStyle/>
                    <a:p>
                      <a:pPr indent="0" lvl="0" marL="0" marR="0" rtl="0" algn="ctr">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 5</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hMerge="1"/>
                <a:tc hMerge="1"/>
                <a:tc hMerge="1"/>
                <a:tc hMerge="1"/>
                <a:tc hMerge="1"/>
                <a:tc hMerge="1"/>
              </a:tr>
              <a:tr h="347850">
                <a:tc>
                  <a:txBody>
                    <a:bodyPr/>
                    <a:lstStyle/>
                    <a:p>
                      <a:pPr indent="0" lvl="0" marL="0" marR="0" rtl="0" algn="l">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DAILY TASKS</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rgbClr val="1E315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vMerge="1"/>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a:t>
                      </a:r>
                      <a:endParaRPr/>
                    </a:p>
                  </a:txBody>
                  <a:tcPr marT="0" marB="0" marR="0" marL="0" anchor="ctr">
                    <a:lnL cap="flat" cmpd="sng" w="12700">
                      <a:solidFill>
                        <a:schemeClr val="dk2">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3</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4</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5</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6</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7</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8</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9</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10</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11</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12</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13</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14</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15</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16</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17</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18</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19</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20</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21</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22</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23</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24</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25</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26</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27</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28</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29</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30</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0" i="0" lang="en-US" sz="600" u="none" cap="none" strike="noStrike">
                          <a:solidFill>
                            <a:schemeClr val="lt1"/>
                          </a:solidFill>
                          <a:latin typeface="Roboto"/>
                          <a:ea typeface="Roboto"/>
                          <a:cs typeface="Roboto"/>
                          <a:sym typeface="Roboto"/>
                        </a:rPr>
                        <a:t>31</a:t>
                      </a:r>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Roboto"/>
                        <a:ea typeface="Roboto"/>
                        <a:cs typeface="Roboto"/>
                        <a:sym typeface="Roboto"/>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Roboto"/>
                        <a:ea typeface="Roboto"/>
                        <a:cs typeface="Roboto"/>
                        <a:sym typeface="Roboto"/>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Roboto"/>
                        <a:ea typeface="Roboto"/>
                        <a:cs typeface="Roboto"/>
                        <a:sym typeface="Roboto"/>
                      </a:endParaRPr>
                    </a:p>
                  </a:txBody>
                  <a:tcPr marT="0" marB="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t/>
                      </a:r>
                      <a:endParaRPr b="0" i="0" sz="600" u="none" cap="none" strike="noStrike">
                        <a:solidFill>
                          <a:schemeClr val="dk1"/>
                        </a:solidFill>
                        <a:latin typeface="Roboto"/>
                        <a:ea typeface="Roboto"/>
                        <a:cs typeface="Roboto"/>
                        <a:sym typeface="Roboto"/>
                      </a:endParaRPr>
                    </a:p>
                  </a:txBody>
                  <a:tcPr marT="0" marB="0" marR="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347850">
                <a:tc>
                  <a:txBody>
                    <a:bodyPr/>
                    <a:lstStyle/>
                    <a:p>
                      <a:pPr indent="0" lvl="0" marL="0" marR="0" rtl="0" algn="l">
                        <a:lnSpc>
                          <a:spcPct val="100000"/>
                        </a:lnSpc>
                        <a:spcBef>
                          <a:spcPts val="0"/>
                        </a:spcBef>
                        <a:spcAft>
                          <a:spcPts val="0"/>
                        </a:spcAft>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700" u="none" cap="none" strike="noStrike">
                          <a:solidFill>
                            <a:schemeClr val="dk1"/>
                          </a:solidFill>
                          <a:latin typeface="Roboto"/>
                          <a:ea typeface="Roboto"/>
                          <a:cs typeface="Roboto"/>
                          <a:sym typeface="Roboto"/>
                        </a:rPr>
                        <a:t>5</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850">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347850">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850">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347850">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850">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rgbClr val="1B2C4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B2C49"/>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347850">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rgbClr val="1E315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rgbClr val="1E315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174" name="Google Shape;174;p71"/>
          <p:cNvSpPr txBox="1"/>
          <p:nvPr/>
        </p:nvSpPr>
        <p:spPr>
          <a:xfrm>
            <a:off x="19954346" y="590631"/>
            <a:ext cx="1440161" cy="335092"/>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b="0" i="0" lang="en-US" sz="1400" u="none" cap="none" strike="noStrike">
                <a:solidFill>
                  <a:srgbClr val="FF0000"/>
                </a:solidFill>
                <a:latin typeface="Roboto"/>
                <a:ea typeface="Roboto"/>
                <a:cs typeface="Roboto"/>
                <a:sym typeface="Roboto"/>
              </a:rPr>
              <a:t>Type p=P  o=O</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7">
    <p:spTree>
      <p:nvGrpSpPr>
        <p:cNvPr id="175" name="Shape 175"/>
        <p:cNvGrpSpPr/>
        <p:nvPr/>
      </p:nvGrpSpPr>
      <p:grpSpPr>
        <a:xfrm>
          <a:off x="0" y="0"/>
          <a:ext cx="0" cy="0"/>
          <a:chOff x="0" y="0"/>
          <a:chExt cx="0" cy="0"/>
        </a:xfrm>
      </p:grpSpPr>
      <p:sp>
        <p:nvSpPr>
          <p:cNvPr id="176" name="Google Shape;176;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7" name="Google Shape;177;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178" name="Google Shape;178;p72"/>
          <p:cNvGraphicFramePr/>
          <p:nvPr/>
        </p:nvGraphicFramePr>
        <p:xfrm>
          <a:off x="322311" y="1209516"/>
          <a:ext cx="3000000" cy="3000000"/>
        </p:xfrm>
        <a:graphic>
          <a:graphicData uri="http://schemas.openxmlformats.org/drawingml/2006/table">
            <a:tbl>
              <a:tblPr bandRow="1" firstRow="1">
                <a:noFill/>
                <a:tableStyleId>{5E2200A4-A872-41AD-B64D-E32EC70AB11B}</a:tableStyleId>
              </a:tblPr>
              <a:tblGrid>
                <a:gridCol w="2383550"/>
                <a:gridCol w="209650"/>
                <a:gridCol w="1021575"/>
                <a:gridCol w="209650"/>
                <a:gridCol w="1021525"/>
                <a:gridCol w="209650"/>
                <a:gridCol w="1021525"/>
                <a:gridCol w="209650"/>
                <a:gridCol w="1021525"/>
                <a:gridCol w="209650"/>
                <a:gridCol w="1002600"/>
              </a:tblGrid>
              <a:tr h="298300">
                <a:tc>
                  <a:txBody>
                    <a:bodyPr/>
                    <a:lstStyle/>
                    <a:p>
                      <a:pPr indent="0" lvl="0" marL="0" marR="0" rtl="0" algn="l">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WEEKLY TASKS</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rgbClr val="1E315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accent2"/>
                    </a:solidFill>
                  </a:tcPr>
                </a:tc>
                <a:tc gridSpan="10">
                  <a:txBody>
                    <a:bodyPr/>
                    <a:lstStyle/>
                    <a:p>
                      <a:pPr indent="0" lvl="0" marL="0" marR="0" rtl="0" algn="l">
                        <a:lnSpc>
                          <a:spcPct val="100000"/>
                        </a:lnSpc>
                        <a:spcBef>
                          <a:spcPts val="0"/>
                        </a:spcBef>
                        <a:spcAft>
                          <a:spcPts val="0"/>
                        </a:spcAft>
                        <a:buNone/>
                      </a:pPr>
                      <a:r>
                        <a:rPr b="0" i="0" lang="en-US" sz="600" u="none" cap="none" strike="noStrike">
                          <a:solidFill>
                            <a:schemeClr val="dk1"/>
                          </a:solidFill>
                          <a:latin typeface="Roboto"/>
                          <a:ea typeface="Roboto"/>
                          <a:cs typeface="Roboto"/>
                          <a:sym typeface="Roboto"/>
                        </a:rPr>
                        <a:t>WEEKLY TARGETS</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rgbClr val="1E315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accent2"/>
                    </a:solidFill>
                  </a:tcPr>
                </a:tc>
                <a:tc hMerge="1"/>
                <a:tc hMerge="1"/>
                <a:tc hMerge="1"/>
                <a:tc hMerge="1"/>
                <a:tc hMerge="1"/>
                <a:tc hMerge="1"/>
                <a:tc hMerge="1"/>
                <a:tc hMerge="1"/>
                <a:tc hMerge="1"/>
              </a:tr>
              <a:tr h="410175">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0175">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410175">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0175">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410175">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O</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0175">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410175">
                <a:tc>
                  <a:txBody>
                    <a:bodyPr/>
                    <a:lstStyle/>
                    <a:p>
                      <a:pPr indent="0" lvl="0" marL="0" marR="0" rtl="0" algn="l">
                        <a:lnSpc>
                          <a:spcPct val="100000"/>
                        </a:lnSpc>
                        <a:spcBef>
                          <a:spcPts val="0"/>
                        </a:spcBef>
                        <a:spcAft>
                          <a:spcPts val="0"/>
                        </a:spcAft>
                        <a:buClr>
                          <a:schemeClr val="dk1"/>
                        </a:buClr>
                        <a:buSzPts val="700"/>
                        <a:buFont typeface="Arial"/>
                        <a:buNone/>
                      </a:pPr>
                      <a:r>
                        <a:rPr b="0" i="0" lang="en-US" sz="700" u="none" cap="none" strike="noStrike">
                          <a:solidFill>
                            <a:schemeClr val="dk1"/>
                          </a:solidFill>
                          <a:latin typeface="Roboto"/>
                          <a:ea typeface="Roboto"/>
                          <a:cs typeface="Roboto"/>
                          <a:sym typeface="Roboto"/>
                        </a:rPr>
                        <a:t>Lorem ipsum</a:t>
                      </a:r>
                      <a:endParaRPr/>
                    </a:p>
                  </a:txBody>
                  <a:tcPr marT="45725" marB="45725"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P</a:t>
                      </a:r>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Roboto"/>
                        <a:ea typeface="Roboto"/>
                        <a:cs typeface="Roboto"/>
                        <a:sym typeface="Roboto"/>
                      </a:endParaRPr>
                    </a:p>
                  </a:txBody>
                  <a:tcPr marT="45725" marB="45725" marR="91450" marL="91450" anchor="ctr">
                    <a:lnL cap="flat" cmpd="sng" w="12700">
                      <a:solidFill>
                        <a:schemeClr val="dk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179" name="Google Shape;179;p72"/>
          <p:cNvSpPr txBox="1"/>
          <p:nvPr/>
        </p:nvSpPr>
        <p:spPr>
          <a:xfrm>
            <a:off x="19954346" y="590631"/>
            <a:ext cx="1440161" cy="335092"/>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b="0" i="0" lang="en-US" sz="1400" u="none" cap="none" strike="noStrike">
                <a:solidFill>
                  <a:srgbClr val="FF0000"/>
                </a:solidFill>
                <a:latin typeface="Roboto"/>
                <a:ea typeface="Roboto"/>
                <a:cs typeface="Roboto"/>
                <a:sym typeface="Roboto"/>
              </a:rPr>
              <a:t>Type p=P  o=O</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w">
    <p:spTree>
      <p:nvGrpSpPr>
        <p:cNvPr id="17" name="Shape 17"/>
        <p:cNvGrpSpPr/>
        <p:nvPr/>
      </p:nvGrpSpPr>
      <p:grpSpPr>
        <a:xfrm>
          <a:off x="0" y="0"/>
          <a:ext cx="0" cy="0"/>
          <a:chOff x="0" y="0"/>
          <a:chExt cx="0" cy="0"/>
        </a:xfrm>
      </p:grpSpPr>
      <p:sp>
        <p:nvSpPr>
          <p:cNvPr id="18" name="Google Shape;18;p53"/>
          <p:cNvSpPr txBox="1"/>
          <p:nvPr>
            <p:ph type="ctrTitle"/>
          </p:nvPr>
        </p:nvSpPr>
        <p:spPr>
          <a:xfrm>
            <a:off x="311708" y="744575"/>
            <a:ext cx="5391668"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5200"/>
              <a:buNone/>
              <a:defRPr b="0" i="0" sz="5200">
                <a:solidFill>
                  <a:schemeClr val="dk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 name="Google Shape;19;p53"/>
          <p:cNvSpPr txBox="1"/>
          <p:nvPr>
            <p:ph idx="1" type="subTitle"/>
          </p:nvPr>
        </p:nvSpPr>
        <p:spPr>
          <a:xfrm>
            <a:off x="311700" y="2834125"/>
            <a:ext cx="5391668"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0" i="0" sz="2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53"/>
          <p:cNvPicPr preferRelativeResize="0"/>
          <p:nvPr/>
        </p:nvPicPr>
        <p:blipFill rotWithShape="1">
          <a:blip r:embed="rId2">
            <a:alphaModFix/>
          </a:blip>
          <a:srcRect b="0" l="0" r="0" t="0"/>
          <a:stretch/>
        </p:blipFill>
        <p:spPr>
          <a:xfrm>
            <a:off x="6177622" y="960412"/>
            <a:ext cx="2569186" cy="25552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Title slide - split">
    <p:spTree>
      <p:nvGrpSpPr>
        <p:cNvPr id="22" name="Shape 22"/>
        <p:cNvGrpSpPr/>
        <p:nvPr/>
      </p:nvGrpSpPr>
      <p:grpSpPr>
        <a:xfrm>
          <a:off x="0" y="0"/>
          <a:ext cx="0" cy="0"/>
          <a:chOff x="0" y="0"/>
          <a:chExt cx="0" cy="0"/>
        </a:xfrm>
      </p:grpSpPr>
      <p:sp>
        <p:nvSpPr>
          <p:cNvPr id="23" name="Google Shape;23;p54"/>
          <p:cNvSpPr/>
          <p:nvPr/>
        </p:nvSpPr>
        <p:spPr>
          <a:xfrm>
            <a:off x="0" y="0"/>
            <a:ext cx="4545414" cy="5143500"/>
          </a:xfrm>
          <a:prstGeom prst="rect">
            <a:avLst/>
          </a:prstGeom>
          <a:solidFill>
            <a:srgbClr val="2135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24" name="Google Shape;24;p54"/>
          <p:cNvSpPr/>
          <p:nvPr>
            <p:ph idx="2" type="pic"/>
          </p:nvPr>
        </p:nvSpPr>
        <p:spPr>
          <a:xfrm>
            <a:off x="4545414" y="0"/>
            <a:ext cx="4598585" cy="5143500"/>
          </a:xfrm>
          <a:prstGeom prst="rect">
            <a:avLst/>
          </a:prstGeom>
          <a:noFill/>
          <a:ln>
            <a:noFill/>
          </a:ln>
        </p:spPr>
      </p:sp>
      <p:sp>
        <p:nvSpPr>
          <p:cNvPr id="25" name="Google Shape;25;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54"/>
          <p:cNvSpPr txBox="1"/>
          <p:nvPr>
            <p:ph type="ctrTitle"/>
          </p:nvPr>
        </p:nvSpPr>
        <p:spPr>
          <a:xfrm>
            <a:off x="311708" y="1554845"/>
            <a:ext cx="3836515" cy="1242329"/>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5200"/>
              <a:buNone/>
              <a:defRPr b="0" i="0" sz="35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7" name="Google Shape;27;p54"/>
          <p:cNvSpPr txBox="1"/>
          <p:nvPr>
            <p:ph idx="1" type="subTitle"/>
          </p:nvPr>
        </p:nvSpPr>
        <p:spPr>
          <a:xfrm>
            <a:off x="311700" y="2834125"/>
            <a:ext cx="3836515"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0" i="0"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28" name="Google Shape;28;p54"/>
          <p:cNvPicPr preferRelativeResize="0"/>
          <p:nvPr/>
        </p:nvPicPr>
        <p:blipFill rotWithShape="1">
          <a:blip r:embed="rId2">
            <a:alphaModFix/>
          </a:blip>
          <a:srcRect b="0" l="0" r="0" t="0"/>
          <a:stretch/>
        </p:blipFill>
        <p:spPr>
          <a:xfrm>
            <a:off x="300125" y="132129"/>
            <a:ext cx="1249095" cy="12423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Title slide - split white">
    <p:spTree>
      <p:nvGrpSpPr>
        <p:cNvPr id="29" name="Shape 29"/>
        <p:cNvGrpSpPr/>
        <p:nvPr/>
      </p:nvGrpSpPr>
      <p:grpSpPr>
        <a:xfrm>
          <a:off x="0" y="0"/>
          <a:ext cx="0" cy="0"/>
          <a:chOff x="0" y="0"/>
          <a:chExt cx="0" cy="0"/>
        </a:xfrm>
      </p:grpSpPr>
      <p:sp>
        <p:nvSpPr>
          <p:cNvPr id="30" name="Google Shape;30;p55"/>
          <p:cNvSpPr/>
          <p:nvPr>
            <p:ph idx="2" type="pic"/>
          </p:nvPr>
        </p:nvSpPr>
        <p:spPr>
          <a:xfrm>
            <a:off x="4545414" y="0"/>
            <a:ext cx="4598585" cy="5143500"/>
          </a:xfrm>
          <a:prstGeom prst="rect">
            <a:avLst/>
          </a:prstGeom>
          <a:noFill/>
          <a:ln>
            <a:noFill/>
          </a:ln>
        </p:spPr>
      </p:sp>
      <p:sp>
        <p:nvSpPr>
          <p:cNvPr id="31" name="Google Shape;31;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55"/>
          <p:cNvSpPr txBox="1"/>
          <p:nvPr>
            <p:ph type="ctrTitle"/>
          </p:nvPr>
        </p:nvSpPr>
        <p:spPr>
          <a:xfrm>
            <a:off x="311708" y="1554845"/>
            <a:ext cx="3836515" cy="1242329"/>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5200"/>
              <a:buNone/>
              <a:defRPr b="0" i="0" sz="3500">
                <a:solidFill>
                  <a:schemeClr val="dk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3" name="Google Shape;33;p55"/>
          <p:cNvSpPr txBox="1"/>
          <p:nvPr>
            <p:ph idx="1" type="subTitle"/>
          </p:nvPr>
        </p:nvSpPr>
        <p:spPr>
          <a:xfrm>
            <a:off x="311700" y="2834125"/>
            <a:ext cx="3836515"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0" i="0"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34" name="Google Shape;34;p55"/>
          <p:cNvPicPr preferRelativeResize="0"/>
          <p:nvPr/>
        </p:nvPicPr>
        <p:blipFill rotWithShape="1">
          <a:blip r:embed="rId2">
            <a:alphaModFix/>
          </a:blip>
          <a:srcRect b="0" l="0" r="0" t="0"/>
          <a:stretch/>
        </p:blipFill>
        <p:spPr>
          <a:xfrm>
            <a:off x="300125" y="132129"/>
            <a:ext cx="1249095" cy="12423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200">
                <a:solidFill>
                  <a:schemeClr val="dk1"/>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3" name="Google Shape;43;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Multi Column">
    <p:spTree>
      <p:nvGrpSpPr>
        <p:cNvPr id="44" name="Shape 44"/>
        <p:cNvGrpSpPr/>
        <p:nvPr/>
      </p:nvGrpSpPr>
      <p:grpSpPr>
        <a:xfrm>
          <a:off x="0" y="0"/>
          <a:ext cx="0" cy="0"/>
          <a:chOff x="0" y="0"/>
          <a:chExt cx="0" cy="0"/>
        </a:xfrm>
      </p:grpSpPr>
      <p:sp>
        <p:nvSpPr>
          <p:cNvPr id="45" name="Google Shape;45;p59"/>
          <p:cNvSpPr/>
          <p:nvPr>
            <p:ph idx="2" type="pic"/>
          </p:nvPr>
        </p:nvSpPr>
        <p:spPr>
          <a:xfrm>
            <a:off x="4649421" y="445025"/>
            <a:ext cx="4182880" cy="4123850"/>
          </a:xfrm>
          <a:prstGeom prst="rect">
            <a:avLst/>
          </a:prstGeom>
          <a:noFill/>
          <a:ln>
            <a:noFill/>
          </a:ln>
        </p:spPr>
      </p:sp>
      <p:sp>
        <p:nvSpPr>
          <p:cNvPr id="46" name="Google Shape;46;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SzPts val="1000"/>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59"/>
          <p:cNvSpPr txBox="1"/>
          <p:nvPr>
            <p:ph type="title"/>
          </p:nvPr>
        </p:nvSpPr>
        <p:spPr>
          <a:xfrm>
            <a:off x="311700" y="445025"/>
            <a:ext cx="3999900" cy="886064"/>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 name="Google Shape;48;p59"/>
          <p:cNvSpPr txBox="1"/>
          <p:nvPr>
            <p:ph idx="1" type="body"/>
          </p:nvPr>
        </p:nvSpPr>
        <p:spPr>
          <a:xfrm>
            <a:off x="311700" y="3137975"/>
            <a:ext cx="1887489" cy="1410879"/>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400"/>
              <a:buNone/>
              <a:defRPr b="0" i="0"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9" name="Google Shape;49;p59"/>
          <p:cNvSpPr txBox="1"/>
          <p:nvPr>
            <p:ph idx="3" type="body"/>
          </p:nvPr>
        </p:nvSpPr>
        <p:spPr>
          <a:xfrm>
            <a:off x="311700" y="1586039"/>
            <a:ext cx="1887489" cy="132879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400"/>
              <a:buNone/>
              <a:defRPr b="0" i="0"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0" name="Google Shape;50;p59"/>
          <p:cNvSpPr txBox="1"/>
          <p:nvPr>
            <p:ph idx="4" type="body"/>
          </p:nvPr>
        </p:nvSpPr>
        <p:spPr>
          <a:xfrm>
            <a:off x="2424111" y="3137975"/>
            <a:ext cx="1887489" cy="1410879"/>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400"/>
              <a:buNone/>
              <a:defRPr b="0" i="0"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1" name="Google Shape;51;p59"/>
          <p:cNvSpPr txBox="1"/>
          <p:nvPr>
            <p:ph idx="5" type="body"/>
          </p:nvPr>
        </p:nvSpPr>
        <p:spPr>
          <a:xfrm>
            <a:off x="2424111" y="1586039"/>
            <a:ext cx="1887489" cy="1328791"/>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400"/>
              <a:buNone/>
              <a:defRPr b="0" i="0"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8.jpg"/></Relationships>
</file>

<file path=ppt/slides/_rels/slide10.xml.rels><?xml version="1.0" encoding="UTF-8" standalone="yes"?><Relationships xmlns="http://schemas.openxmlformats.org/package/2006/relationships"><Relationship Id="rId20" Type="http://schemas.openxmlformats.org/officeDocument/2006/relationships/image" Target="../media/image34.png"/><Relationship Id="rId22" Type="http://schemas.openxmlformats.org/officeDocument/2006/relationships/image" Target="../media/image32.png"/><Relationship Id="rId21" Type="http://schemas.openxmlformats.org/officeDocument/2006/relationships/image" Target="../media/image26.png"/><Relationship Id="rId24" Type="http://schemas.openxmlformats.org/officeDocument/2006/relationships/image" Target="../media/image37.png"/><Relationship Id="rId23"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33.png"/><Relationship Id="rId26" Type="http://schemas.openxmlformats.org/officeDocument/2006/relationships/image" Target="../media/image36.png"/><Relationship Id="rId25" Type="http://schemas.openxmlformats.org/officeDocument/2006/relationships/image" Target="../media/image44.png"/><Relationship Id="rId28" Type="http://schemas.openxmlformats.org/officeDocument/2006/relationships/image" Target="../media/image45.png"/><Relationship Id="rId27" Type="http://schemas.openxmlformats.org/officeDocument/2006/relationships/image" Target="../media/image38.png"/><Relationship Id="rId5" Type="http://schemas.openxmlformats.org/officeDocument/2006/relationships/image" Target="../media/image15.png"/><Relationship Id="rId6" Type="http://schemas.openxmlformats.org/officeDocument/2006/relationships/image" Target="../media/image19.png"/><Relationship Id="rId29" Type="http://schemas.openxmlformats.org/officeDocument/2006/relationships/image" Target="../media/image64.png"/><Relationship Id="rId7" Type="http://schemas.openxmlformats.org/officeDocument/2006/relationships/image" Target="../media/image17.png"/><Relationship Id="rId8" Type="http://schemas.openxmlformats.org/officeDocument/2006/relationships/image" Target="../media/image20.png"/><Relationship Id="rId31" Type="http://schemas.openxmlformats.org/officeDocument/2006/relationships/image" Target="../media/image49.jpg"/><Relationship Id="rId30" Type="http://schemas.openxmlformats.org/officeDocument/2006/relationships/image" Target="../media/image41.png"/><Relationship Id="rId11" Type="http://schemas.openxmlformats.org/officeDocument/2006/relationships/image" Target="../media/image31.png"/><Relationship Id="rId10" Type="http://schemas.openxmlformats.org/officeDocument/2006/relationships/image" Target="../media/image47.png"/><Relationship Id="rId32" Type="http://schemas.openxmlformats.org/officeDocument/2006/relationships/image" Target="../media/image35.png"/><Relationship Id="rId13" Type="http://schemas.openxmlformats.org/officeDocument/2006/relationships/image" Target="../media/image27.png"/><Relationship Id="rId12" Type="http://schemas.openxmlformats.org/officeDocument/2006/relationships/image" Target="../media/image22.png"/><Relationship Id="rId15" Type="http://schemas.openxmlformats.org/officeDocument/2006/relationships/image" Target="../media/image24.png"/><Relationship Id="rId14" Type="http://schemas.openxmlformats.org/officeDocument/2006/relationships/image" Target="../media/image16.png"/><Relationship Id="rId17" Type="http://schemas.openxmlformats.org/officeDocument/2006/relationships/image" Target="../media/image29.png"/><Relationship Id="rId16" Type="http://schemas.openxmlformats.org/officeDocument/2006/relationships/image" Target="../media/image40.png"/><Relationship Id="rId19" Type="http://schemas.openxmlformats.org/officeDocument/2006/relationships/image" Target="../media/image28.png"/><Relationship Id="rId1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43.png"/><Relationship Id="rId5" Type="http://schemas.openxmlformats.org/officeDocument/2006/relationships/image" Target="../media/image50.png"/><Relationship Id="rId6" Type="http://schemas.openxmlformats.org/officeDocument/2006/relationships/image" Target="../media/image46.png"/><Relationship Id="rId7"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ipa.colorado.gov/subscribenewsletter" TargetMode="External"/><Relationship Id="rId4" Type="http://schemas.openxmlformats.org/officeDocument/2006/relationships/hyperlink" Target="http://sipa.colorado.gov/sipa-grant-programs" TargetMode="External"/><Relationship Id="rId9" Type="http://schemas.openxmlformats.org/officeDocument/2006/relationships/image" Target="../media/image55.png"/><Relationship Id="rId5" Type="http://schemas.openxmlformats.org/officeDocument/2006/relationships/hyperlink" Target="http://sipa.colorado.gov/cybersecurity" TargetMode="External"/><Relationship Id="rId6" Type="http://schemas.openxmlformats.org/officeDocument/2006/relationships/image" Target="../media/image51.png"/><Relationship Id="rId7" Type="http://schemas.openxmlformats.org/officeDocument/2006/relationships/hyperlink" Target="http://sipa.clorado.gov/i-want-to/learn-more/accessibility" TargetMode="External"/><Relationship Id="rId8" Type="http://schemas.openxmlformats.org/officeDocument/2006/relationships/image" Target="../media/image54.png"/><Relationship Id="rId11" Type="http://schemas.openxmlformats.org/officeDocument/2006/relationships/image" Target="../media/image52.png"/><Relationship Id="rId10" Type="http://schemas.openxmlformats.org/officeDocument/2006/relationships/image" Target="../media/image59.png"/><Relationship Id="rId13" Type="http://schemas.openxmlformats.org/officeDocument/2006/relationships/image" Target="../media/image57.png"/><Relationship Id="rId12" Type="http://schemas.openxmlformats.org/officeDocument/2006/relationships/image" Target="../media/image58.png"/><Relationship Id="rId14" Type="http://schemas.openxmlformats.org/officeDocument/2006/relationships/hyperlink" Target="https://sipa.colorado.gov/i-want-to/sign-up-for/webinarwednesda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1.png"/><Relationship Id="rId4" Type="http://schemas.openxmlformats.org/officeDocument/2006/relationships/hyperlink" Target="https://pceinc.org/" TargetMode="External"/><Relationship Id="rId5" Type="http://schemas.openxmlformats.org/officeDocument/2006/relationships/hyperlink" Target="https://www.cisecurity.org/ms-isac" TargetMode="External"/><Relationship Id="rId6" Type="http://schemas.openxmlformats.org/officeDocument/2006/relationships/hyperlink" Target="https://ciacco.org/default.aspx?MenuItemID=63&amp;MenuSubID=35&amp;MenuGroup=Public+Home&amp;AspxAutoDetectCookieSupport=1" TargetMode="External"/><Relationship Id="rId7" Type="http://schemas.openxmlformats.org/officeDocument/2006/relationships/hyperlink" Target="https://dhsem.colorado.gov/press-release/state-and-local-cybersecurity-grant-program-slcg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2.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hyperlink" Target="mailto:duane@cosip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9.pn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A close-up of flowers in a mountain" id="184" name="Google Shape;184;p5"/>
          <p:cNvPicPr preferRelativeResize="0"/>
          <p:nvPr>
            <p:ph idx="2" type="pic"/>
          </p:nvPr>
        </p:nvPicPr>
        <p:blipFill rotWithShape="1">
          <a:blip r:embed="rId3">
            <a:alphaModFix/>
          </a:blip>
          <a:srcRect b="0" l="7869" r="31652" t="0"/>
          <a:stretch/>
        </p:blipFill>
        <p:spPr>
          <a:xfrm>
            <a:off x="4545414" y="0"/>
            <a:ext cx="4598585" cy="5143500"/>
          </a:xfrm>
          <a:prstGeom prst="rect">
            <a:avLst/>
          </a:prstGeom>
          <a:noFill/>
          <a:ln>
            <a:noFill/>
          </a:ln>
        </p:spPr>
      </p:pic>
      <p:sp>
        <p:nvSpPr>
          <p:cNvPr id="185" name="Google Shape;185;p5"/>
          <p:cNvSpPr txBox="1"/>
          <p:nvPr>
            <p:ph type="ctrTitle"/>
          </p:nvPr>
        </p:nvSpPr>
        <p:spPr>
          <a:xfrm>
            <a:off x="311708" y="1554845"/>
            <a:ext cx="3836515" cy="1242329"/>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en-US" sz="3600"/>
              <a:t>SIPA Overview</a:t>
            </a:r>
            <a:endParaRPr sz="3600"/>
          </a:p>
        </p:txBody>
      </p:sp>
      <p:sp>
        <p:nvSpPr>
          <p:cNvPr id="186" name="Google Shape;186;p5"/>
          <p:cNvSpPr txBox="1"/>
          <p:nvPr>
            <p:ph idx="1" type="subTitle"/>
          </p:nvPr>
        </p:nvSpPr>
        <p:spPr>
          <a:xfrm>
            <a:off x="311700" y="2834125"/>
            <a:ext cx="3836515"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SIPA User Conference</a:t>
            </a:r>
            <a:endParaRPr/>
          </a:p>
          <a:p>
            <a:pPr indent="0" lvl="0" marL="0" rtl="0" algn="l">
              <a:lnSpc>
                <a:spcPct val="100000"/>
              </a:lnSpc>
              <a:spcBef>
                <a:spcPts val="0"/>
              </a:spcBef>
              <a:spcAft>
                <a:spcPts val="0"/>
              </a:spcAft>
              <a:buSzPts val="2800"/>
              <a:buNone/>
            </a:pPr>
            <a:r>
              <a:rPr lang="en-US"/>
              <a:t>September 23, 2024</a:t>
            </a:r>
            <a:endParaRPr/>
          </a:p>
        </p:txBody>
      </p:sp>
      <p:sp>
        <p:nvSpPr>
          <p:cNvPr id="187" name="Google Shape;187;p5"/>
          <p:cNvSpPr txBox="1"/>
          <p:nvPr/>
        </p:nvSpPr>
        <p:spPr>
          <a:xfrm>
            <a:off x="311700" y="4606494"/>
            <a:ext cx="3836515" cy="370321"/>
          </a:xfrm>
          <a:prstGeom prst="rect">
            <a:avLst/>
          </a:prstGeom>
          <a:noFill/>
          <a:ln>
            <a:noFill/>
          </a:ln>
        </p:spPr>
        <p:txBody>
          <a:bodyPr anchorCtr="0" anchor="t" bIns="91425" lIns="91425" spcFirstLastPara="1" rIns="91425" wrap="square" tIns="91425">
            <a:normAutofit fontScale="70000" lnSpcReduction="20000"/>
          </a:bodyPr>
          <a:lstStyle/>
          <a:p>
            <a:pPr indent="0" lvl="0" marL="0" marR="0" rtl="0" algn="l">
              <a:lnSpc>
                <a:spcPct val="100000"/>
              </a:lnSpc>
              <a:spcBef>
                <a:spcPts val="0"/>
              </a:spcBef>
              <a:spcAft>
                <a:spcPts val="0"/>
              </a:spcAft>
              <a:buClr>
                <a:schemeClr val="dk2"/>
              </a:buClr>
              <a:buSzPct val="333333"/>
              <a:buFont typeface="Arial"/>
              <a:buNone/>
            </a:pPr>
            <a:r>
              <a:rPr b="0" i="0" lang="en-US" sz="1200" u="none" cap="none" strike="noStrike">
                <a:solidFill>
                  <a:schemeClr val="dk1"/>
                </a:solidFill>
                <a:latin typeface="Roboto Medium"/>
                <a:ea typeface="Roboto Medium"/>
                <a:cs typeface="Roboto Medium"/>
                <a:sym typeface="Roboto Medium"/>
              </a:rPr>
              <a:t>Helping Colorado Governments Put More Information and Services Online</a:t>
            </a:r>
            <a:endParaRPr b="0" i="0" sz="1200" u="none" cap="none" strike="noStrike">
              <a:solidFill>
                <a:schemeClr val="dk1"/>
              </a:solidFill>
              <a:latin typeface="Roboto Medium"/>
              <a:ea typeface="Roboto Medium"/>
              <a:cs typeface="Roboto Medium"/>
              <a:sym typeface="Robot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pic>
        <p:nvPicPr>
          <p:cNvPr id="270" name="Google Shape;270;g30113cdc600_0_398"/>
          <p:cNvPicPr preferRelativeResize="0"/>
          <p:nvPr/>
        </p:nvPicPr>
        <p:blipFill>
          <a:blip r:embed="rId3">
            <a:alphaModFix/>
          </a:blip>
          <a:stretch>
            <a:fillRect/>
          </a:stretch>
        </p:blipFill>
        <p:spPr>
          <a:xfrm>
            <a:off x="1730513" y="3463250"/>
            <a:ext cx="2161001" cy="283459"/>
          </a:xfrm>
          <a:prstGeom prst="rect">
            <a:avLst/>
          </a:prstGeom>
          <a:noFill/>
          <a:ln>
            <a:noFill/>
          </a:ln>
        </p:spPr>
      </p:pic>
      <p:pic>
        <p:nvPicPr>
          <p:cNvPr id="271" name="Google Shape;271;g30113cdc600_0_398"/>
          <p:cNvPicPr preferRelativeResize="0"/>
          <p:nvPr/>
        </p:nvPicPr>
        <p:blipFill>
          <a:blip r:embed="rId4">
            <a:alphaModFix/>
          </a:blip>
          <a:stretch>
            <a:fillRect/>
          </a:stretch>
        </p:blipFill>
        <p:spPr>
          <a:xfrm>
            <a:off x="467263" y="4024061"/>
            <a:ext cx="1759877" cy="1360288"/>
          </a:xfrm>
          <a:prstGeom prst="rect">
            <a:avLst/>
          </a:prstGeom>
          <a:noFill/>
          <a:ln>
            <a:noFill/>
          </a:ln>
        </p:spPr>
      </p:pic>
      <p:pic>
        <p:nvPicPr>
          <p:cNvPr id="272" name="Google Shape;272;g30113cdc600_0_398"/>
          <p:cNvPicPr preferRelativeResize="0"/>
          <p:nvPr/>
        </p:nvPicPr>
        <p:blipFill>
          <a:blip r:embed="rId5">
            <a:alphaModFix/>
          </a:blip>
          <a:stretch>
            <a:fillRect/>
          </a:stretch>
        </p:blipFill>
        <p:spPr>
          <a:xfrm>
            <a:off x="7116075" y="1604252"/>
            <a:ext cx="1260467" cy="684999"/>
          </a:xfrm>
          <a:prstGeom prst="rect">
            <a:avLst/>
          </a:prstGeom>
          <a:noFill/>
          <a:ln>
            <a:noFill/>
          </a:ln>
        </p:spPr>
      </p:pic>
      <p:pic>
        <p:nvPicPr>
          <p:cNvPr id="273" name="Google Shape;273;g30113cdc600_0_398"/>
          <p:cNvPicPr preferRelativeResize="0"/>
          <p:nvPr/>
        </p:nvPicPr>
        <p:blipFill>
          <a:blip r:embed="rId6">
            <a:alphaModFix/>
          </a:blip>
          <a:stretch>
            <a:fillRect/>
          </a:stretch>
        </p:blipFill>
        <p:spPr>
          <a:xfrm>
            <a:off x="179175" y="2410999"/>
            <a:ext cx="1260500" cy="460454"/>
          </a:xfrm>
          <a:prstGeom prst="rect">
            <a:avLst/>
          </a:prstGeom>
          <a:noFill/>
          <a:ln>
            <a:noFill/>
          </a:ln>
        </p:spPr>
      </p:pic>
      <p:pic>
        <p:nvPicPr>
          <p:cNvPr id="274" name="Google Shape;274;g30113cdc600_0_398"/>
          <p:cNvPicPr preferRelativeResize="0"/>
          <p:nvPr/>
        </p:nvPicPr>
        <p:blipFill rotWithShape="1">
          <a:blip r:embed="rId7">
            <a:alphaModFix/>
          </a:blip>
          <a:srcRect b="0" l="0" r="0" t="0"/>
          <a:stretch/>
        </p:blipFill>
        <p:spPr>
          <a:xfrm>
            <a:off x="4953650" y="2461900"/>
            <a:ext cx="2449661" cy="485200"/>
          </a:xfrm>
          <a:prstGeom prst="rect">
            <a:avLst/>
          </a:prstGeom>
          <a:noFill/>
          <a:ln>
            <a:noFill/>
          </a:ln>
        </p:spPr>
      </p:pic>
      <p:pic>
        <p:nvPicPr>
          <p:cNvPr id="275" name="Google Shape;275;g30113cdc600_0_398"/>
          <p:cNvPicPr preferRelativeResize="0"/>
          <p:nvPr/>
        </p:nvPicPr>
        <p:blipFill>
          <a:blip r:embed="rId8">
            <a:alphaModFix/>
          </a:blip>
          <a:stretch>
            <a:fillRect/>
          </a:stretch>
        </p:blipFill>
        <p:spPr>
          <a:xfrm>
            <a:off x="5088962" y="829300"/>
            <a:ext cx="1260477" cy="768078"/>
          </a:xfrm>
          <a:prstGeom prst="rect">
            <a:avLst/>
          </a:prstGeom>
          <a:noFill/>
          <a:ln>
            <a:noFill/>
          </a:ln>
        </p:spPr>
      </p:pic>
      <p:pic>
        <p:nvPicPr>
          <p:cNvPr id="276" name="Google Shape;276;g30113cdc600_0_398"/>
          <p:cNvPicPr preferRelativeResize="0"/>
          <p:nvPr/>
        </p:nvPicPr>
        <p:blipFill>
          <a:blip r:embed="rId9">
            <a:alphaModFix/>
          </a:blip>
          <a:stretch>
            <a:fillRect/>
          </a:stretch>
        </p:blipFill>
        <p:spPr>
          <a:xfrm>
            <a:off x="7116073" y="3972163"/>
            <a:ext cx="1471479" cy="366125"/>
          </a:xfrm>
          <a:prstGeom prst="rect">
            <a:avLst/>
          </a:prstGeom>
          <a:noFill/>
          <a:ln>
            <a:noFill/>
          </a:ln>
        </p:spPr>
      </p:pic>
      <p:pic>
        <p:nvPicPr>
          <p:cNvPr id="277" name="Google Shape;277;g30113cdc600_0_398"/>
          <p:cNvPicPr preferRelativeResize="0"/>
          <p:nvPr/>
        </p:nvPicPr>
        <p:blipFill>
          <a:blip r:embed="rId10">
            <a:alphaModFix/>
          </a:blip>
          <a:stretch>
            <a:fillRect/>
          </a:stretch>
        </p:blipFill>
        <p:spPr>
          <a:xfrm>
            <a:off x="66086" y="3800689"/>
            <a:ext cx="2076600" cy="930619"/>
          </a:xfrm>
          <a:prstGeom prst="rect">
            <a:avLst/>
          </a:prstGeom>
          <a:noFill/>
          <a:ln>
            <a:noFill/>
          </a:ln>
        </p:spPr>
      </p:pic>
      <p:pic>
        <p:nvPicPr>
          <p:cNvPr id="278" name="Google Shape;278;g30113cdc600_0_398"/>
          <p:cNvPicPr preferRelativeResize="0"/>
          <p:nvPr/>
        </p:nvPicPr>
        <p:blipFill>
          <a:blip r:embed="rId11">
            <a:alphaModFix/>
          </a:blip>
          <a:stretch>
            <a:fillRect/>
          </a:stretch>
        </p:blipFill>
        <p:spPr>
          <a:xfrm>
            <a:off x="3429075" y="3893125"/>
            <a:ext cx="1684860" cy="584650"/>
          </a:xfrm>
          <a:prstGeom prst="rect">
            <a:avLst/>
          </a:prstGeom>
          <a:noFill/>
          <a:ln>
            <a:noFill/>
          </a:ln>
        </p:spPr>
      </p:pic>
      <p:pic>
        <p:nvPicPr>
          <p:cNvPr id="279" name="Google Shape;279;g30113cdc600_0_398"/>
          <p:cNvPicPr preferRelativeResize="0"/>
          <p:nvPr/>
        </p:nvPicPr>
        <p:blipFill>
          <a:blip r:embed="rId12">
            <a:alphaModFix/>
          </a:blip>
          <a:stretch>
            <a:fillRect/>
          </a:stretch>
        </p:blipFill>
        <p:spPr>
          <a:xfrm>
            <a:off x="2788361" y="1718137"/>
            <a:ext cx="1461150" cy="389624"/>
          </a:xfrm>
          <a:prstGeom prst="rect">
            <a:avLst/>
          </a:prstGeom>
          <a:noFill/>
          <a:ln>
            <a:noFill/>
          </a:ln>
        </p:spPr>
      </p:pic>
      <p:pic>
        <p:nvPicPr>
          <p:cNvPr id="280" name="Google Shape;280;g30113cdc600_0_398"/>
          <p:cNvPicPr preferRelativeResize="0"/>
          <p:nvPr/>
        </p:nvPicPr>
        <p:blipFill>
          <a:blip r:embed="rId13">
            <a:alphaModFix/>
          </a:blip>
          <a:stretch>
            <a:fillRect/>
          </a:stretch>
        </p:blipFill>
        <p:spPr>
          <a:xfrm>
            <a:off x="6527200" y="1086625"/>
            <a:ext cx="2350577" cy="328250"/>
          </a:xfrm>
          <a:prstGeom prst="rect">
            <a:avLst/>
          </a:prstGeom>
          <a:noFill/>
          <a:ln>
            <a:noFill/>
          </a:ln>
        </p:spPr>
      </p:pic>
      <p:pic>
        <p:nvPicPr>
          <p:cNvPr id="281" name="Google Shape;281;g30113cdc600_0_398"/>
          <p:cNvPicPr preferRelativeResize="0"/>
          <p:nvPr/>
        </p:nvPicPr>
        <p:blipFill>
          <a:blip r:embed="rId14">
            <a:alphaModFix/>
          </a:blip>
          <a:stretch>
            <a:fillRect/>
          </a:stretch>
        </p:blipFill>
        <p:spPr>
          <a:xfrm>
            <a:off x="4761788" y="1683550"/>
            <a:ext cx="1603493" cy="459675"/>
          </a:xfrm>
          <a:prstGeom prst="rect">
            <a:avLst/>
          </a:prstGeom>
          <a:noFill/>
          <a:ln>
            <a:noFill/>
          </a:ln>
        </p:spPr>
      </p:pic>
      <p:pic>
        <p:nvPicPr>
          <p:cNvPr id="282" name="Google Shape;282;g30113cdc600_0_398"/>
          <p:cNvPicPr preferRelativeResize="0"/>
          <p:nvPr/>
        </p:nvPicPr>
        <p:blipFill>
          <a:blip r:embed="rId15">
            <a:alphaModFix/>
          </a:blip>
          <a:stretch>
            <a:fillRect/>
          </a:stretch>
        </p:blipFill>
        <p:spPr>
          <a:xfrm>
            <a:off x="7548566" y="3265800"/>
            <a:ext cx="1460309" cy="434975"/>
          </a:xfrm>
          <a:prstGeom prst="rect">
            <a:avLst/>
          </a:prstGeom>
          <a:noFill/>
          <a:ln>
            <a:noFill/>
          </a:ln>
        </p:spPr>
      </p:pic>
      <p:pic>
        <p:nvPicPr>
          <p:cNvPr id="283" name="Google Shape;283;g30113cdc600_0_398"/>
          <p:cNvPicPr preferRelativeResize="0"/>
          <p:nvPr/>
        </p:nvPicPr>
        <p:blipFill>
          <a:blip r:embed="rId16">
            <a:alphaModFix/>
          </a:blip>
          <a:stretch>
            <a:fillRect/>
          </a:stretch>
        </p:blipFill>
        <p:spPr>
          <a:xfrm>
            <a:off x="2276086" y="4529202"/>
            <a:ext cx="692965" cy="485200"/>
          </a:xfrm>
          <a:prstGeom prst="rect">
            <a:avLst/>
          </a:prstGeom>
          <a:noFill/>
          <a:ln>
            <a:noFill/>
          </a:ln>
        </p:spPr>
      </p:pic>
      <p:pic>
        <p:nvPicPr>
          <p:cNvPr id="284" name="Google Shape;284;g30113cdc600_0_398"/>
          <p:cNvPicPr preferRelativeResize="0"/>
          <p:nvPr/>
        </p:nvPicPr>
        <p:blipFill>
          <a:blip r:embed="rId17">
            <a:alphaModFix/>
          </a:blip>
          <a:stretch>
            <a:fillRect/>
          </a:stretch>
        </p:blipFill>
        <p:spPr>
          <a:xfrm>
            <a:off x="2101450" y="3972186"/>
            <a:ext cx="1190696" cy="434975"/>
          </a:xfrm>
          <a:prstGeom prst="rect">
            <a:avLst/>
          </a:prstGeom>
          <a:noFill/>
          <a:ln>
            <a:noFill/>
          </a:ln>
        </p:spPr>
      </p:pic>
      <p:pic>
        <p:nvPicPr>
          <p:cNvPr id="285" name="Google Shape;285;g30113cdc600_0_398"/>
          <p:cNvPicPr preferRelativeResize="0"/>
          <p:nvPr/>
        </p:nvPicPr>
        <p:blipFill>
          <a:blip r:embed="rId18">
            <a:alphaModFix/>
          </a:blip>
          <a:stretch>
            <a:fillRect/>
          </a:stretch>
        </p:blipFill>
        <p:spPr>
          <a:xfrm>
            <a:off x="6014600" y="3329313"/>
            <a:ext cx="1333500" cy="304800"/>
          </a:xfrm>
          <a:prstGeom prst="rect">
            <a:avLst/>
          </a:prstGeom>
          <a:noFill/>
          <a:ln>
            <a:noFill/>
          </a:ln>
        </p:spPr>
      </p:pic>
      <p:pic>
        <p:nvPicPr>
          <p:cNvPr id="286" name="Google Shape;286;g30113cdc600_0_398"/>
          <p:cNvPicPr preferRelativeResize="0"/>
          <p:nvPr/>
        </p:nvPicPr>
        <p:blipFill>
          <a:blip r:embed="rId19">
            <a:alphaModFix/>
          </a:blip>
          <a:stretch>
            <a:fillRect/>
          </a:stretch>
        </p:blipFill>
        <p:spPr>
          <a:xfrm>
            <a:off x="5150000" y="4016349"/>
            <a:ext cx="1759877" cy="293006"/>
          </a:xfrm>
          <a:prstGeom prst="rect">
            <a:avLst/>
          </a:prstGeom>
          <a:noFill/>
          <a:ln>
            <a:noFill/>
          </a:ln>
        </p:spPr>
      </p:pic>
      <p:pic>
        <p:nvPicPr>
          <p:cNvPr id="287" name="Google Shape;287;g30113cdc600_0_398"/>
          <p:cNvPicPr preferRelativeResize="0"/>
          <p:nvPr/>
        </p:nvPicPr>
        <p:blipFill>
          <a:blip r:embed="rId20">
            <a:alphaModFix/>
          </a:blip>
          <a:stretch>
            <a:fillRect/>
          </a:stretch>
        </p:blipFill>
        <p:spPr>
          <a:xfrm>
            <a:off x="647135" y="1717676"/>
            <a:ext cx="1628933" cy="390525"/>
          </a:xfrm>
          <a:prstGeom prst="rect">
            <a:avLst/>
          </a:prstGeom>
          <a:noFill/>
          <a:ln>
            <a:noFill/>
          </a:ln>
        </p:spPr>
      </p:pic>
      <p:pic>
        <p:nvPicPr>
          <p:cNvPr id="288" name="Google Shape;288;g30113cdc600_0_398"/>
          <p:cNvPicPr preferRelativeResize="0"/>
          <p:nvPr/>
        </p:nvPicPr>
        <p:blipFill>
          <a:blip r:embed="rId21">
            <a:alphaModFix/>
          </a:blip>
          <a:stretch>
            <a:fillRect/>
          </a:stretch>
        </p:blipFill>
        <p:spPr>
          <a:xfrm>
            <a:off x="430799" y="1086625"/>
            <a:ext cx="1759877" cy="328250"/>
          </a:xfrm>
          <a:prstGeom prst="rect">
            <a:avLst/>
          </a:prstGeom>
          <a:noFill/>
          <a:ln>
            <a:noFill/>
          </a:ln>
        </p:spPr>
      </p:pic>
      <p:pic>
        <p:nvPicPr>
          <p:cNvPr id="289" name="Google Shape;289;g30113cdc600_0_398"/>
          <p:cNvPicPr preferRelativeResize="0"/>
          <p:nvPr/>
        </p:nvPicPr>
        <p:blipFill>
          <a:blip r:embed="rId22">
            <a:alphaModFix/>
          </a:blip>
          <a:stretch>
            <a:fillRect/>
          </a:stretch>
        </p:blipFill>
        <p:spPr>
          <a:xfrm>
            <a:off x="6678663" y="220591"/>
            <a:ext cx="1618074" cy="584659"/>
          </a:xfrm>
          <a:prstGeom prst="rect">
            <a:avLst/>
          </a:prstGeom>
          <a:noFill/>
          <a:ln>
            <a:noFill/>
          </a:ln>
        </p:spPr>
      </p:pic>
      <p:pic>
        <p:nvPicPr>
          <p:cNvPr id="290" name="Google Shape;290;g30113cdc600_0_398"/>
          <p:cNvPicPr preferRelativeResize="0"/>
          <p:nvPr/>
        </p:nvPicPr>
        <p:blipFill>
          <a:blip r:embed="rId23">
            <a:alphaModFix/>
          </a:blip>
          <a:stretch>
            <a:fillRect/>
          </a:stretch>
        </p:blipFill>
        <p:spPr>
          <a:xfrm>
            <a:off x="1703812" y="2367338"/>
            <a:ext cx="1461150" cy="818568"/>
          </a:xfrm>
          <a:prstGeom prst="rect">
            <a:avLst/>
          </a:prstGeom>
          <a:noFill/>
          <a:ln>
            <a:noFill/>
          </a:ln>
        </p:spPr>
      </p:pic>
      <p:pic>
        <p:nvPicPr>
          <p:cNvPr id="291" name="Google Shape;291;g30113cdc600_0_398"/>
          <p:cNvPicPr preferRelativeResize="0"/>
          <p:nvPr/>
        </p:nvPicPr>
        <p:blipFill>
          <a:blip r:embed="rId24">
            <a:alphaModFix/>
          </a:blip>
          <a:stretch>
            <a:fillRect/>
          </a:stretch>
        </p:blipFill>
        <p:spPr>
          <a:xfrm>
            <a:off x="4050985" y="3348625"/>
            <a:ext cx="1873564" cy="389625"/>
          </a:xfrm>
          <a:prstGeom prst="rect">
            <a:avLst/>
          </a:prstGeom>
          <a:noFill/>
          <a:ln>
            <a:noFill/>
          </a:ln>
        </p:spPr>
      </p:pic>
      <p:pic>
        <p:nvPicPr>
          <p:cNvPr id="292" name="Google Shape;292;g30113cdc600_0_398"/>
          <p:cNvPicPr preferRelativeResize="0"/>
          <p:nvPr/>
        </p:nvPicPr>
        <p:blipFill>
          <a:blip r:embed="rId25">
            <a:alphaModFix/>
          </a:blip>
          <a:stretch>
            <a:fillRect/>
          </a:stretch>
        </p:blipFill>
        <p:spPr>
          <a:xfrm>
            <a:off x="3937514" y="132291"/>
            <a:ext cx="1987037" cy="685000"/>
          </a:xfrm>
          <a:prstGeom prst="rect">
            <a:avLst/>
          </a:prstGeom>
          <a:noFill/>
          <a:ln>
            <a:noFill/>
          </a:ln>
        </p:spPr>
      </p:pic>
      <p:pic>
        <p:nvPicPr>
          <p:cNvPr id="293" name="Google Shape;293;g30113cdc600_0_398"/>
          <p:cNvPicPr preferRelativeResize="0"/>
          <p:nvPr/>
        </p:nvPicPr>
        <p:blipFill>
          <a:blip r:embed="rId26">
            <a:alphaModFix/>
          </a:blip>
          <a:stretch>
            <a:fillRect/>
          </a:stretch>
        </p:blipFill>
        <p:spPr>
          <a:xfrm>
            <a:off x="3429087" y="2499611"/>
            <a:ext cx="1260450" cy="563176"/>
          </a:xfrm>
          <a:prstGeom prst="rect">
            <a:avLst/>
          </a:prstGeom>
          <a:noFill/>
          <a:ln>
            <a:noFill/>
          </a:ln>
        </p:spPr>
      </p:pic>
      <p:pic>
        <p:nvPicPr>
          <p:cNvPr id="294" name="Google Shape;294;g30113cdc600_0_398"/>
          <p:cNvPicPr preferRelativeResize="0"/>
          <p:nvPr/>
        </p:nvPicPr>
        <p:blipFill>
          <a:blip r:embed="rId27">
            <a:alphaModFix/>
          </a:blip>
          <a:stretch>
            <a:fillRect/>
          </a:stretch>
        </p:blipFill>
        <p:spPr>
          <a:xfrm>
            <a:off x="2865001" y="944223"/>
            <a:ext cx="2160998" cy="594078"/>
          </a:xfrm>
          <a:prstGeom prst="rect">
            <a:avLst/>
          </a:prstGeom>
          <a:noFill/>
          <a:ln>
            <a:noFill/>
          </a:ln>
        </p:spPr>
      </p:pic>
      <p:pic>
        <p:nvPicPr>
          <p:cNvPr id="295" name="Google Shape;295;g30113cdc600_0_398"/>
          <p:cNvPicPr preferRelativeResize="0"/>
          <p:nvPr/>
        </p:nvPicPr>
        <p:blipFill>
          <a:blip r:embed="rId28">
            <a:alphaModFix/>
          </a:blip>
          <a:stretch>
            <a:fillRect/>
          </a:stretch>
        </p:blipFill>
        <p:spPr>
          <a:xfrm>
            <a:off x="3292150" y="4411668"/>
            <a:ext cx="1260449" cy="720257"/>
          </a:xfrm>
          <a:prstGeom prst="rect">
            <a:avLst/>
          </a:prstGeom>
          <a:noFill/>
          <a:ln>
            <a:noFill/>
          </a:ln>
        </p:spPr>
      </p:pic>
      <p:sp>
        <p:nvSpPr>
          <p:cNvPr id="296" name="Google Shape;296;g30113cdc600_0_398"/>
          <p:cNvSpPr txBox="1"/>
          <p:nvPr>
            <p:ph idx="4294967295" type="title"/>
          </p:nvPr>
        </p:nvSpPr>
        <p:spPr>
          <a:xfrm>
            <a:off x="110775" y="83500"/>
            <a:ext cx="3999900" cy="886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US"/>
              <a:t>Technology Portfolio</a:t>
            </a:r>
            <a:endParaRPr/>
          </a:p>
        </p:txBody>
      </p:sp>
      <p:pic>
        <p:nvPicPr>
          <p:cNvPr id="297" name="Google Shape;297;g30113cdc600_0_398"/>
          <p:cNvPicPr preferRelativeResize="0"/>
          <p:nvPr/>
        </p:nvPicPr>
        <p:blipFill>
          <a:blip r:embed="rId29">
            <a:alphaModFix/>
          </a:blip>
          <a:stretch>
            <a:fillRect/>
          </a:stretch>
        </p:blipFill>
        <p:spPr>
          <a:xfrm>
            <a:off x="110775" y="3445496"/>
            <a:ext cx="1460300" cy="366141"/>
          </a:xfrm>
          <a:prstGeom prst="rect">
            <a:avLst/>
          </a:prstGeom>
          <a:noFill/>
          <a:ln>
            <a:noFill/>
          </a:ln>
        </p:spPr>
      </p:pic>
      <p:pic>
        <p:nvPicPr>
          <p:cNvPr id="298" name="Google Shape;298;g30113cdc600_0_398"/>
          <p:cNvPicPr preferRelativeResize="0"/>
          <p:nvPr/>
        </p:nvPicPr>
        <p:blipFill>
          <a:blip r:embed="rId30">
            <a:alphaModFix/>
          </a:blip>
          <a:stretch>
            <a:fillRect/>
          </a:stretch>
        </p:blipFill>
        <p:spPr>
          <a:xfrm>
            <a:off x="7667425" y="2416875"/>
            <a:ext cx="917050" cy="721300"/>
          </a:xfrm>
          <a:prstGeom prst="rect">
            <a:avLst/>
          </a:prstGeom>
          <a:noFill/>
          <a:ln>
            <a:noFill/>
          </a:ln>
        </p:spPr>
      </p:pic>
      <p:pic>
        <p:nvPicPr>
          <p:cNvPr id="299" name="Google Shape;299;g30113cdc600_0_398"/>
          <p:cNvPicPr preferRelativeResize="0"/>
          <p:nvPr/>
        </p:nvPicPr>
        <p:blipFill>
          <a:blip r:embed="rId31">
            <a:alphaModFix/>
          </a:blip>
          <a:stretch>
            <a:fillRect/>
          </a:stretch>
        </p:blipFill>
        <p:spPr>
          <a:xfrm>
            <a:off x="4780576" y="4632642"/>
            <a:ext cx="1565926" cy="278309"/>
          </a:xfrm>
          <a:prstGeom prst="rect">
            <a:avLst/>
          </a:prstGeom>
          <a:noFill/>
          <a:ln>
            <a:noFill/>
          </a:ln>
        </p:spPr>
      </p:pic>
      <p:pic>
        <p:nvPicPr>
          <p:cNvPr id="300" name="Google Shape;300;g30113cdc600_0_398"/>
          <p:cNvPicPr preferRelativeResize="0"/>
          <p:nvPr/>
        </p:nvPicPr>
        <p:blipFill>
          <a:blip r:embed="rId32">
            <a:alphaModFix/>
          </a:blip>
          <a:stretch>
            <a:fillRect/>
          </a:stretch>
        </p:blipFill>
        <p:spPr>
          <a:xfrm>
            <a:off x="6743952" y="4510325"/>
            <a:ext cx="1406353" cy="522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0113cdc600_0_197"/>
          <p:cNvSpPr txBox="1"/>
          <p:nvPr>
            <p:ph type="title"/>
          </p:nvPr>
        </p:nvSpPr>
        <p:spPr>
          <a:xfrm>
            <a:off x="249975" y="2279050"/>
            <a:ext cx="1624800" cy="393600"/>
          </a:xfrm>
          <a:prstGeom prst="rect">
            <a:avLst/>
          </a:prstGeom>
          <a:noFill/>
          <a:ln>
            <a:noFill/>
          </a:ln>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solidFill>
                <a:schemeClr val="lt1"/>
              </a:solidFill>
            </a:endParaRPr>
          </a:p>
        </p:txBody>
      </p:sp>
      <p:sp>
        <p:nvSpPr>
          <p:cNvPr id="306" name="Google Shape;306;g30113cdc600_0_1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307" name="Google Shape;307;g30113cdc600_0_197"/>
          <p:cNvSpPr txBox="1"/>
          <p:nvPr/>
        </p:nvSpPr>
        <p:spPr>
          <a:xfrm>
            <a:off x="19811720" y="5746275"/>
            <a:ext cx="447600" cy="192300"/>
          </a:xfrm>
          <a:prstGeom prst="rect">
            <a:avLst/>
          </a:prstGeom>
          <a:noFill/>
          <a:ln>
            <a:noFill/>
          </a:ln>
        </p:spPr>
        <p:txBody>
          <a:bodyPr anchorCtr="0" anchor="t" bIns="19050" lIns="19050" spcFirstLastPara="1" rIns="19050" wrap="square" tIns="19050">
            <a:spAutoFit/>
          </a:bodyPr>
          <a:lstStyle/>
          <a:p>
            <a:pPr indent="0" lvl="0" marL="0" marR="0" rtl="0" algn="ctr">
              <a:lnSpc>
                <a:spcPct val="100000"/>
              </a:lnSpc>
              <a:spcBef>
                <a:spcPts val="0"/>
              </a:spcBef>
              <a:spcAft>
                <a:spcPts val="0"/>
              </a:spcAft>
              <a:buNone/>
            </a:pPr>
            <a:fld id="{00000000-1234-1234-1234-123412341234}" type="slidenum">
              <a:rPr b="0" i="0" lang="en-US" sz="1000" u="none" cap="none" strike="noStrike">
                <a:solidFill>
                  <a:srgbClr val="9B9A9C"/>
                </a:solidFill>
                <a:latin typeface="Roboto"/>
                <a:ea typeface="Roboto"/>
                <a:cs typeface="Roboto"/>
                <a:sym typeface="Roboto"/>
              </a:rPr>
              <a:t>‹#›</a:t>
            </a:fld>
            <a:endParaRPr b="0" i="0" sz="1000" u="none" cap="none" strike="noStrike">
              <a:solidFill>
                <a:srgbClr val="9B9A9C"/>
              </a:solidFill>
              <a:latin typeface="Roboto"/>
              <a:ea typeface="Roboto"/>
              <a:cs typeface="Roboto"/>
              <a:sym typeface="Roboto"/>
            </a:endParaRPr>
          </a:p>
        </p:txBody>
      </p:sp>
      <p:sp>
        <p:nvSpPr>
          <p:cNvPr id="308" name="Google Shape;308;g30113cdc600_0_197"/>
          <p:cNvSpPr/>
          <p:nvPr/>
        </p:nvSpPr>
        <p:spPr>
          <a:xfrm rot="10800000">
            <a:off x="250102" y="1420180"/>
            <a:ext cx="1839000" cy="1908000"/>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09" name="Google Shape;309;g30113cdc600_0_197"/>
          <p:cNvSpPr/>
          <p:nvPr/>
        </p:nvSpPr>
        <p:spPr>
          <a:xfrm>
            <a:off x="1914397" y="1420237"/>
            <a:ext cx="1839000" cy="1908000"/>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0" name="Google Shape;310;g30113cdc600_0_197"/>
          <p:cNvSpPr/>
          <p:nvPr/>
        </p:nvSpPr>
        <p:spPr>
          <a:xfrm rot="10800000">
            <a:off x="3578955" y="1420181"/>
            <a:ext cx="1839000" cy="1908000"/>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1" name="Google Shape;311;g30113cdc600_0_197"/>
          <p:cNvSpPr/>
          <p:nvPr/>
        </p:nvSpPr>
        <p:spPr>
          <a:xfrm>
            <a:off x="5243251" y="1420239"/>
            <a:ext cx="1839000" cy="1908000"/>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2" name="Google Shape;312;g30113cdc600_0_197"/>
          <p:cNvSpPr/>
          <p:nvPr/>
        </p:nvSpPr>
        <p:spPr>
          <a:xfrm>
            <a:off x="249971" y="1420237"/>
            <a:ext cx="1839000" cy="1908000"/>
          </a:xfrm>
          <a:prstGeom prst="blockArc">
            <a:avLst>
              <a:gd fmla="val 10800000" name="adj1"/>
              <a:gd fmla="val 0" name="adj2"/>
              <a:gd fmla="val 9694"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3" name="Google Shape;313;g30113cdc600_0_197"/>
          <p:cNvSpPr/>
          <p:nvPr/>
        </p:nvSpPr>
        <p:spPr>
          <a:xfrm rot="10800000">
            <a:off x="6907808" y="1420182"/>
            <a:ext cx="1839000" cy="1908000"/>
          </a:xfrm>
          <a:prstGeom prst="blockArc">
            <a:avLst>
              <a:gd fmla="val 10800000" name="adj1"/>
              <a:gd fmla="val 0" name="adj2"/>
              <a:gd fmla="val 9694" name="adj3"/>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4" name="Google Shape;314;g30113cdc600_0_197"/>
          <p:cNvSpPr/>
          <p:nvPr/>
        </p:nvSpPr>
        <p:spPr>
          <a:xfrm rot="10800000">
            <a:off x="1914528" y="1420180"/>
            <a:ext cx="1839000" cy="1908000"/>
          </a:xfrm>
          <a:prstGeom prst="blockArc">
            <a:avLst>
              <a:gd fmla="val 10800000" name="adj1"/>
              <a:gd fmla="val 0" name="adj2"/>
              <a:gd fmla="val 9694"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5" name="Google Shape;315;g30113cdc600_0_197"/>
          <p:cNvSpPr/>
          <p:nvPr/>
        </p:nvSpPr>
        <p:spPr>
          <a:xfrm rot="10800000">
            <a:off x="5243382" y="1420182"/>
            <a:ext cx="1839000" cy="1908000"/>
          </a:xfrm>
          <a:prstGeom prst="blockArc">
            <a:avLst>
              <a:gd fmla="val 10800000" name="adj1"/>
              <a:gd fmla="val 0" name="adj2"/>
              <a:gd fmla="val 9694" name="adj3"/>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6" name="Google Shape;316;g30113cdc600_0_197"/>
          <p:cNvSpPr/>
          <p:nvPr/>
        </p:nvSpPr>
        <p:spPr>
          <a:xfrm>
            <a:off x="3578824" y="1420238"/>
            <a:ext cx="1839000" cy="1908000"/>
          </a:xfrm>
          <a:prstGeom prst="blockArc">
            <a:avLst>
              <a:gd fmla="val 10800000" name="adj1"/>
              <a:gd fmla="val 0" name="adj2"/>
              <a:gd fmla="val 9694" name="adj3"/>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7" name="Google Shape;317;g30113cdc600_0_197"/>
          <p:cNvSpPr/>
          <p:nvPr/>
        </p:nvSpPr>
        <p:spPr>
          <a:xfrm>
            <a:off x="6907677" y="1420239"/>
            <a:ext cx="1839000" cy="1908000"/>
          </a:xfrm>
          <a:prstGeom prst="blockArc">
            <a:avLst>
              <a:gd fmla="val 10800000" name="adj1"/>
              <a:gd fmla="val 0" name="adj2"/>
              <a:gd fmla="val 9694" name="adj3"/>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Roboto"/>
              <a:ea typeface="Roboto"/>
              <a:cs typeface="Roboto"/>
              <a:sym typeface="Roboto"/>
            </a:endParaRPr>
          </a:p>
        </p:txBody>
      </p:sp>
      <p:sp>
        <p:nvSpPr>
          <p:cNvPr id="318" name="Google Shape;318;g30113cdc600_0_197"/>
          <p:cNvSpPr/>
          <p:nvPr/>
        </p:nvSpPr>
        <p:spPr>
          <a:xfrm>
            <a:off x="481469" y="3622134"/>
            <a:ext cx="1376100" cy="861900"/>
          </a:xfrm>
          <a:prstGeom prst="rect">
            <a:avLst/>
          </a:prstGeom>
          <a:noFill/>
          <a:ln>
            <a:noFill/>
          </a:ln>
        </p:spPr>
        <p:txBody>
          <a:bodyPr anchorCtr="0" anchor="t" bIns="45700" lIns="22850" spcFirstLastPara="1" rIns="22850" wrap="square" tIns="45700">
            <a:noAutofit/>
          </a:bodyPr>
          <a:lstStyle/>
          <a:p>
            <a:pPr indent="0" lvl="0" marL="0" marR="0" rtl="0" algn="ctr">
              <a:lnSpc>
                <a:spcPct val="130000"/>
              </a:lnSpc>
              <a:spcBef>
                <a:spcPts val="0"/>
              </a:spcBef>
              <a:spcAft>
                <a:spcPts val="0"/>
              </a:spcAft>
              <a:buNone/>
            </a:pPr>
            <a:r>
              <a:rPr b="1" lang="en-US" sz="2000">
                <a:solidFill>
                  <a:schemeClr val="accent1"/>
                </a:solidFill>
                <a:latin typeface="Roboto"/>
                <a:ea typeface="Roboto"/>
                <a:cs typeface="Roboto"/>
                <a:sym typeface="Roboto"/>
              </a:rPr>
              <a:t>Connect with SIPA</a:t>
            </a:r>
            <a:endParaRPr b="1" sz="2200">
              <a:solidFill>
                <a:schemeClr val="accent1"/>
              </a:solidFill>
            </a:endParaRPr>
          </a:p>
        </p:txBody>
      </p:sp>
      <p:sp>
        <p:nvSpPr>
          <p:cNvPr id="319" name="Google Shape;319;g30113cdc600_0_197"/>
          <p:cNvSpPr/>
          <p:nvPr/>
        </p:nvSpPr>
        <p:spPr>
          <a:xfrm>
            <a:off x="2097500" y="3622134"/>
            <a:ext cx="1376100" cy="861900"/>
          </a:xfrm>
          <a:prstGeom prst="rect">
            <a:avLst/>
          </a:prstGeom>
          <a:noFill/>
          <a:ln>
            <a:noFill/>
          </a:ln>
        </p:spPr>
        <p:txBody>
          <a:bodyPr anchorCtr="0" anchor="t" bIns="45700" lIns="22850" spcFirstLastPara="1" rIns="22850" wrap="square" tIns="45700">
            <a:noAutofit/>
          </a:bodyPr>
          <a:lstStyle/>
          <a:p>
            <a:pPr indent="0" lvl="0" marL="0" marR="0" rtl="0" algn="ctr">
              <a:lnSpc>
                <a:spcPct val="130000"/>
              </a:lnSpc>
              <a:spcBef>
                <a:spcPts val="0"/>
              </a:spcBef>
              <a:spcAft>
                <a:spcPts val="0"/>
              </a:spcAft>
              <a:buNone/>
            </a:pPr>
            <a:r>
              <a:rPr b="1" lang="en-US" sz="2000">
                <a:solidFill>
                  <a:schemeClr val="accent1"/>
                </a:solidFill>
                <a:latin typeface="Roboto"/>
                <a:ea typeface="Roboto"/>
                <a:cs typeface="Roboto"/>
                <a:sym typeface="Roboto"/>
              </a:rPr>
              <a:t>Scoping</a:t>
            </a:r>
            <a:endParaRPr b="1" sz="2000">
              <a:solidFill>
                <a:schemeClr val="accent1"/>
              </a:solidFill>
              <a:latin typeface="Roboto"/>
              <a:ea typeface="Roboto"/>
              <a:cs typeface="Roboto"/>
              <a:sym typeface="Roboto"/>
            </a:endParaRPr>
          </a:p>
          <a:p>
            <a:pPr indent="0" lvl="0" marL="0" marR="0" rtl="0" algn="ctr">
              <a:lnSpc>
                <a:spcPct val="130000"/>
              </a:lnSpc>
              <a:spcBef>
                <a:spcPts val="0"/>
              </a:spcBef>
              <a:spcAft>
                <a:spcPts val="0"/>
              </a:spcAft>
              <a:buNone/>
            </a:pPr>
            <a:r>
              <a:rPr b="1" lang="en-US" sz="2000">
                <a:solidFill>
                  <a:schemeClr val="accent1"/>
                </a:solidFill>
                <a:latin typeface="Roboto"/>
                <a:ea typeface="Roboto"/>
                <a:cs typeface="Roboto"/>
                <a:sym typeface="Roboto"/>
              </a:rPr>
              <a:t>Discussion</a:t>
            </a:r>
            <a:r>
              <a:rPr b="1" i="0" lang="en-US" sz="1100" u="none" cap="none" strike="noStrike">
                <a:solidFill>
                  <a:schemeClr val="dk2"/>
                </a:solidFill>
                <a:latin typeface="Roboto"/>
                <a:ea typeface="Roboto"/>
                <a:cs typeface="Roboto"/>
                <a:sym typeface="Roboto"/>
              </a:rPr>
              <a:t> </a:t>
            </a:r>
            <a:endParaRPr b="1"/>
          </a:p>
        </p:txBody>
      </p:sp>
      <p:sp>
        <p:nvSpPr>
          <p:cNvPr id="320" name="Google Shape;320;g30113cdc600_0_197"/>
          <p:cNvSpPr/>
          <p:nvPr/>
        </p:nvSpPr>
        <p:spPr>
          <a:xfrm>
            <a:off x="7139177" y="3622134"/>
            <a:ext cx="1376100" cy="861900"/>
          </a:xfrm>
          <a:prstGeom prst="rect">
            <a:avLst/>
          </a:prstGeom>
          <a:noFill/>
          <a:ln>
            <a:noFill/>
          </a:ln>
        </p:spPr>
        <p:txBody>
          <a:bodyPr anchorCtr="0" anchor="t" bIns="45700" lIns="22850" spcFirstLastPara="1" rIns="22850" wrap="square" tIns="45700">
            <a:noAutofit/>
          </a:bodyPr>
          <a:lstStyle/>
          <a:p>
            <a:pPr indent="0" lvl="0" marL="0" marR="0" rtl="0" algn="ctr">
              <a:lnSpc>
                <a:spcPct val="130000"/>
              </a:lnSpc>
              <a:spcBef>
                <a:spcPts val="0"/>
              </a:spcBef>
              <a:spcAft>
                <a:spcPts val="0"/>
              </a:spcAft>
              <a:buNone/>
            </a:pPr>
            <a:r>
              <a:rPr b="1" lang="en-US" sz="2000">
                <a:solidFill>
                  <a:schemeClr val="accent1"/>
                </a:solidFill>
                <a:latin typeface="Roboto"/>
                <a:ea typeface="Roboto"/>
                <a:cs typeface="Roboto"/>
                <a:sym typeface="Roboto"/>
              </a:rPr>
              <a:t>PO Issued</a:t>
            </a:r>
            <a:endParaRPr b="1" sz="2200">
              <a:solidFill>
                <a:schemeClr val="accent1"/>
              </a:solidFill>
            </a:endParaRPr>
          </a:p>
        </p:txBody>
      </p:sp>
      <p:sp>
        <p:nvSpPr>
          <p:cNvPr id="321" name="Google Shape;321;g30113cdc600_0_197"/>
          <p:cNvSpPr/>
          <p:nvPr/>
        </p:nvSpPr>
        <p:spPr>
          <a:xfrm>
            <a:off x="5474749" y="3622134"/>
            <a:ext cx="1376100" cy="861900"/>
          </a:xfrm>
          <a:prstGeom prst="rect">
            <a:avLst/>
          </a:prstGeom>
          <a:noFill/>
          <a:ln>
            <a:noFill/>
          </a:ln>
        </p:spPr>
        <p:txBody>
          <a:bodyPr anchorCtr="0" anchor="t" bIns="45700" lIns="22850" spcFirstLastPara="1" rIns="22850" wrap="square" tIns="45700">
            <a:noAutofit/>
          </a:bodyPr>
          <a:lstStyle/>
          <a:p>
            <a:pPr indent="0" lvl="0" marL="0" marR="0" rtl="0" algn="ctr">
              <a:lnSpc>
                <a:spcPct val="130000"/>
              </a:lnSpc>
              <a:spcBef>
                <a:spcPts val="0"/>
              </a:spcBef>
              <a:spcAft>
                <a:spcPts val="0"/>
              </a:spcAft>
              <a:buNone/>
            </a:pPr>
            <a:r>
              <a:rPr b="1" lang="en-US" sz="2000">
                <a:solidFill>
                  <a:schemeClr val="accent1"/>
                </a:solidFill>
                <a:latin typeface="Roboto"/>
                <a:ea typeface="Roboto"/>
                <a:cs typeface="Roboto"/>
                <a:sym typeface="Roboto"/>
              </a:rPr>
              <a:t>SOW Created</a:t>
            </a:r>
            <a:r>
              <a:rPr b="0" i="0" lang="en-US" sz="1100" u="none" cap="none" strike="noStrike">
                <a:solidFill>
                  <a:schemeClr val="dk2"/>
                </a:solidFill>
                <a:latin typeface="Roboto"/>
                <a:ea typeface="Roboto"/>
                <a:cs typeface="Roboto"/>
                <a:sym typeface="Roboto"/>
              </a:rPr>
              <a:t> </a:t>
            </a:r>
            <a:endParaRPr/>
          </a:p>
        </p:txBody>
      </p:sp>
      <p:sp>
        <p:nvSpPr>
          <p:cNvPr id="322" name="Google Shape;322;g30113cdc600_0_197"/>
          <p:cNvSpPr/>
          <p:nvPr/>
        </p:nvSpPr>
        <p:spPr>
          <a:xfrm>
            <a:off x="3786136" y="3658459"/>
            <a:ext cx="1376100" cy="861900"/>
          </a:xfrm>
          <a:prstGeom prst="rect">
            <a:avLst/>
          </a:prstGeom>
          <a:noFill/>
          <a:ln>
            <a:noFill/>
          </a:ln>
        </p:spPr>
        <p:txBody>
          <a:bodyPr anchorCtr="0" anchor="t" bIns="45700" lIns="22850" spcFirstLastPara="1" rIns="22850" wrap="square" tIns="45700">
            <a:noAutofit/>
          </a:bodyPr>
          <a:lstStyle/>
          <a:p>
            <a:pPr indent="0" lvl="0" marL="0" rtl="0" algn="ctr">
              <a:lnSpc>
                <a:spcPct val="130000"/>
              </a:lnSpc>
              <a:spcBef>
                <a:spcPts val="0"/>
              </a:spcBef>
              <a:spcAft>
                <a:spcPts val="0"/>
              </a:spcAft>
              <a:buClr>
                <a:srgbClr val="000000"/>
              </a:buClr>
              <a:buFont typeface="Arial"/>
              <a:buNone/>
            </a:pPr>
            <a:r>
              <a:rPr b="1" lang="en-US" sz="2000">
                <a:solidFill>
                  <a:schemeClr val="accent1"/>
                </a:solidFill>
                <a:latin typeface="Roboto"/>
                <a:ea typeface="Roboto"/>
                <a:cs typeface="Roboto"/>
                <a:sym typeface="Roboto"/>
              </a:rPr>
              <a:t>Supplier</a:t>
            </a:r>
            <a:endParaRPr b="1" sz="2000">
              <a:solidFill>
                <a:schemeClr val="accent1"/>
              </a:solidFill>
              <a:latin typeface="Roboto"/>
              <a:ea typeface="Roboto"/>
              <a:cs typeface="Roboto"/>
              <a:sym typeface="Roboto"/>
            </a:endParaRPr>
          </a:p>
          <a:p>
            <a:pPr indent="0" lvl="0" marL="0" rtl="0" algn="ctr">
              <a:lnSpc>
                <a:spcPct val="130000"/>
              </a:lnSpc>
              <a:spcBef>
                <a:spcPts val="0"/>
              </a:spcBef>
              <a:spcAft>
                <a:spcPts val="0"/>
              </a:spcAft>
              <a:buClr>
                <a:srgbClr val="000000"/>
              </a:buClr>
              <a:buFont typeface="Arial"/>
              <a:buNone/>
            </a:pPr>
            <a:r>
              <a:rPr b="1" lang="en-US" sz="2000">
                <a:solidFill>
                  <a:schemeClr val="accent1"/>
                </a:solidFill>
                <a:latin typeface="Roboto"/>
                <a:ea typeface="Roboto"/>
                <a:cs typeface="Roboto"/>
                <a:sym typeface="Roboto"/>
              </a:rPr>
              <a:t>Meetings</a:t>
            </a:r>
            <a:endParaRPr b="1" sz="2000">
              <a:solidFill>
                <a:schemeClr val="accent1"/>
              </a:solidFill>
              <a:latin typeface="Roboto"/>
              <a:ea typeface="Roboto"/>
              <a:cs typeface="Roboto"/>
              <a:sym typeface="Roboto"/>
            </a:endParaRPr>
          </a:p>
        </p:txBody>
      </p:sp>
      <p:sp>
        <p:nvSpPr>
          <p:cNvPr id="323" name="Google Shape;323;g30113cdc600_0_197"/>
          <p:cNvSpPr txBox="1"/>
          <p:nvPr/>
        </p:nvSpPr>
        <p:spPr>
          <a:xfrm>
            <a:off x="-330525" y="1540150"/>
            <a:ext cx="30000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chemeClr val="dk2"/>
                </a:solidFill>
                <a:latin typeface="Comic Sans MS"/>
                <a:ea typeface="Comic Sans MS"/>
                <a:cs typeface="Comic Sans MS"/>
                <a:sym typeface="Comic Sans MS"/>
              </a:rPr>
              <a:t>1</a:t>
            </a:r>
            <a:endParaRPr/>
          </a:p>
        </p:txBody>
      </p:sp>
      <p:sp>
        <p:nvSpPr>
          <p:cNvPr id="324" name="Google Shape;324;g30113cdc600_0_197"/>
          <p:cNvSpPr txBox="1"/>
          <p:nvPr/>
        </p:nvSpPr>
        <p:spPr>
          <a:xfrm>
            <a:off x="1334025" y="1503825"/>
            <a:ext cx="30000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chemeClr val="dk2"/>
                </a:solidFill>
                <a:latin typeface="Comic Sans MS"/>
                <a:ea typeface="Comic Sans MS"/>
                <a:cs typeface="Comic Sans MS"/>
                <a:sym typeface="Comic Sans MS"/>
              </a:rPr>
              <a:t>2</a:t>
            </a:r>
            <a:endParaRPr/>
          </a:p>
        </p:txBody>
      </p:sp>
      <p:sp>
        <p:nvSpPr>
          <p:cNvPr id="325" name="Google Shape;325;g30113cdc600_0_197"/>
          <p:cNvSpPr txBox="1"/>
          <p:nvPr/>
        </p:nvSpPr>
        <p:spPr>
          <a:xfrm>
            <a:off x="2998450" y="1503825"/>
            <a:ext cx="30000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chemeClr val="dk2"/>
                </a:solidFill>
                <a:latin typeface="Comic Sans MS"/>
                <a:ea typeface="Comic Sans MS"/>
                <a:cs typeface="Comic Sans MS"/>
                <a:sym typeface="Comic Sans MS"/>
              </a:rPr>
              <a:t>3</a:t>
            </a:r>
            <a:endParaRPr/>
          </a:p>
        </p:txBody>
      </p:sp>
      <p:sp>
        <p:nvSpPr>
          <p:cNvPr id="326" name="Google Shape;326;g30113cdc600_0_197"/>
          <p:cNvSpPr txBox="1"/>
          <p:nvPr/>
        </p:nvSpPr>
        <p:spPr>
          <a:xfrm>
            <a:off x="5920850" y="1503825"/>
            <a:ext cx="548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dk2"/>
                </a:solidFill>
                <a:latin typeface="Comic Sans MS"/>
                <a:ea typeface="Comic Sans MS"/>
                <a:cs typeface="Comic Sans MS"/>
                <a:sym typeface="Comic Sans MS"/>
              </a:rPr>
              <a:t>4</a:t>
            </a:r>
            <a:endParaRPr/>
          </a:p>
        </p:txBody>
      </p:sp>
      <p:sp>
        <p:nvSpPr>
          <p:cNvPr id="327" name="Google Shape;327;g30113cdc600_0_197"/>
          <p:cNvSpPr txBox="1"/>
          <p:nvPr/>
        </p:nvSpPr>
        <p:spPr>
          <a:xfrm>
            <a:off x="7628075" y="1503825"/>
            <a:ext cx="481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dk2"/>
                </a:solidFill>
                <a:latin typeface="Comic Sans MS"/>
                <a:ea typeface="Comic Sans MS"/>
                <a:cs typeface="Comic Sans MS"/>
                <a:sym typeface="Comic Sans MS"/>
              </a:rPr>
              <a:t>5</a:t>
            </a:r>
            <a:endParaRPr/>
          </a:p>
        </p:txBody>
      </p:sp>
      <p:pic>
        <p:nvPicPr>
          <p:cNvPr id="328" name="Google Shape;328;g30113cdc600_0_197"/>
          <p:cNvPicPr preferRelativeResize="0"/>
          <p:nvPr/>
        </p:nvPicPr>
        <p:blipFill rotWithShape="1">
          <a:blip r:embed="rId3">
            <a:alphaModFix/>
          </a:blip>
          <a:srcRect b="-215490" l="-162020" r="162020" t="215490"/>
          <a:stretch/>
        </p:blipFill>
        <p:spPr>
          <a:xfrm>
            <a:off x="481475" y="2083087"/>
            <a:ext cx="1237550" cy="785525"/>
          </a:xfrm>
          <a:prstGeom prst="rect">
            <a:avLst/>
          </a:prstGeom>
          <a:noFill/>
          <a:ln>
            <a:noFill/>
          </a:ln>
        </p:spPr>
      </p:pic>
      <p:pic>
        <p:nvPicPr>
          <p:cNvPr id="329" name="Google Shape;329;g30113cdc600_0_197"/>
          <p:cNvPicPr preferRelativeResize="0"/>
          <p:nvPr/>
        </p:nvPicPr>
        <p:blipFill>
          <a:blip r:embed="rId3">
            <a:alphaModFix/>
          </a:blip>
          <a:stretch>
            <a:fillRect/>
          </a:stretch>
        </p:blipFill>
        <p:spPr>
          <a:xfrm>
            <a:off x="581529" y="2140800"/>
            <a:ext cx="1146571" cy="727800"/>
          </a:xfrm>
          <a:prstGeom prst="rect">
            <a:avLst/>
          </a:prstGeom>
          <a:noFill/>
          <a:ln>
            <a:noFill/>
          </a:ln>
        </p:spPr>
      </p:pic>
      <p:pic>
        <p:nvPicPr>
          <p:cNvPr id="330" name="Google Shape;330;g30113cdc600_0_197"/>
          <p:cNvPicPr preferRelativeResize="0"/>
          <p:nvPr/>
        </p:nvPicPr>
        <p:blipFill rotWithShape="1">
          <a:blip r:embed="rId4">
            <a:alphaModFix/>
          </a:blip>
          <a:srcRect b="0" l="0" r="26416" t="0"/>
          <a:stretch/>
        </p:blipFill>
        <p:spPr>
          <a:xfrm>
            <a:off x="2428800" y="2121075"/>
            <a:ext cx="810200" cy="832175"/>
          </a:xfrm>
          <a:prstGeom prst="rect">
            <a:avLst/>
          </a:prstGeom>
          <a:noFill/>
          <a:ln>
            <a:noFill/>
          </a:ln>
        </p:spPr>
      </p:pic>
      <p:pic>
        <p:nvPicPr>
          <p:cNvPr id="331" name="Google Shape;331;g30113cdc600_0_197"/>
          <p:cNvPicPr preferRelativeResize="0"/>
          <p:nvPr/>
        </p:nvPicPr>
        <p:blipFill>
          <a:blip r:embed="rId5">
            <a:alphaModFix/>
          </a:blip>
          <a:stretch>
            <a:fillRect/>
          </a:stretch>
        </p:blipFill>
        <p:spPr>
          <a:xfrm>
            <a:off x="5608710" y="2073750"/>
            <a:ext cx="1108327" cy="738899"/>
          </a:xfrm>
          <a:prstGeom prst="rect">
            <a:avLst/>
          </a:prstGeom>
          <a:noFill/>
          <a:ln>
            <a:noFill/>
          </a:ln>
        </p:spPr>
      </p:pic>
      <p:pic>
        <p:nvPicPr>
          <p:cNvPr id="332" name="Google Shape;332;g30113cdc600_0_197"/>
          <p:cNvPicPr preferRelativeResize="0"/>
          <p:nvPr/>
        </p:nvPicPr>
        <p:blipFill>
          <a:blip r:embed="rId6">
            <a:alphaModFix/>
          </a:blip>
          <a:stretch>
            <a:fillRect/>
          </a:stretch>
        </p:blipFill>
        <p:spPr>
          <a:xfrm>
            <a:off x="3973497" y="2121075"/>
            <a:ext cx="1039954" cy="738900"/>
          </a:xfrm>
          <a:prstGeom prst="rect">
            <a:avLst/>
          </a:prstGeom>
          <a:noFill/>
          <a:ln>
            <a:noFill/>
          </a:ln>
        </p:spPr>
      </p:pic>
      <p:pic>
        <p:nvPicPr>
          <p:cNvPr id="333" name="Google Shape;333;g30113cdc600_0_197"/>
          <p:cNvPicPr preferRelativeResize="0"/>
          <p:nvPr/>
        </p:nvPicPr>
        <p:blipFill rotWithShape="1">
          <a:blip r:embed="rId7">
            <a:alphaModFix/>
          </a:blip>
          <a:srcRect b="-12650" l="18760" r="18953" t="12650"/>
          <a:stretch/>
        </p:blipFill>
        <p:spPr>
          <a:xfrm>
            <a:off x="7546363" y="2140800"/>
            <a:ext cx="644925" cy="861900"/>
          </a:xfrm>
          <a:prstGeom prst="rect">
            <a:avLst/>
          </a:prstGeom>
          <a:noFill/>
          <a:ln>
            <a:noFill/>
          </a:ln>
        </p:spPr>
      </p:pic>
      <p:sp>
        <p:nvSpPr>
          <p:cNvPr id="334" name="Google Shape;334;g30113cdc600_0_197"/>
          <p:cNvSpPr txBox="1"/>
          <p:nvPr/>
        </p:nvSpPr>
        <p:spPr>
          <a:xfrm>
            <a:off x="428625" y="254275"/>
            <a:ext cx="8122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2"/>
                </a:solidFill>
                <a:latin typeface="Roboto"/>
                <a:ea typeface="Roboto"/>
                <a:cs typeface="Roboto"/>
                <a:sym typeface="Roboto"/>
              </a:rPr>
              <a:t>How to Work with SIPA Suppliers</a:t>
            </a:r>
            <a:endParaRPr b="1" sz="3200">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8390361a20_0_703"/>
          <p:cNvSpPr/>
          <p:nvPr/>
        </p:nvSpPr>
        <p:spPr>
          <a:xfrm>
            <a:off x="4630323" y="2280804"/>
            <a:ext cx="3615300" cy="1349700"/>
          </a:xfrm>
          <a:prstGeom prst="rect">
            <a:avLst/>
          </a:prstGeom>
          <a:noFill/>
          <a:ln cap="flat" cmpd="sng" w="38100">
            <a:solidFill>
              <a:srgbClr val="9B9A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sp>
        <p:nvSpPr>
          <p:cNvPr id="340" name="Google Shape;340;g28390361a20_0_703"/>
          <p:cNvSpPr txBox="1"/>
          <p:nvPr/>
        </p:nvSpPr>
        <p:spPr>
          <a:xfrm>
            <a:off x="874514" y="145255"/>
            <a:ext cx="7034700" cy="594600"/>
          </a:xfrm>
          <a:prstGeom prst="rect">
            <a:avLst/>
          </a:prstGeom>
          <a:noFill/>
          <a:ln>
            <a:noFill/>
          </a:ln>
        </p:spPr>
        <p:txBody>
          <a:bodyPr anchorCtr="0" anchor="t" bIns="14275" lIns="14275" spcFirstLastPara="1" rIns="14275" wrap="square" tIns="14275">
            <a:noAutofit/>
          </a:bodyPr>
          <a:lstStyle/>
          <a:p>
            <a:pPr indent="0" lvl="0" marL="0" marR="0" rtl="0" algn="l">
              <a:lnSpc>
                <a:spcPct val="120000"/>
              </a:lnSpc>
              <a:spcBef>
                <a:spcPts val="0"/>
              </a:spcBef>
              <a:spcAft>
                <a:spcPts val="0"/>
              </a:spcAft>
              <a:buNone/>
            </a:pPr>
            <a:r>
              <a:rPr b="1" lang="en-US" sz="2500">
                <a:solidFill>
                  <a:schemeClr val="dk2"/>
                </a:solidFill>
                <a:latin typeface="Roboto"/>
                <a:ea typeface="Roboto"/>
                <a:cs typeface="Roboto"/>
                <a:sym typeface="Roboto"/>
              </a:rPr>
              <a:t>SIPA Resources</a:t>
            </a:r>
            <a:endParaRPr b="1" i="0" sz="2500" u="none" cap="none" strike="noStrike">
              <a:solidFill>
                <a:schemeClr val="dk2"/>
              </a:solidFill>
              <a:latin typeface="Roboto"/>
              <a:ea typeface="Roboto"/>
              <a:cs typeface="Roboto"/>
              <a:sym typeface="Roboto"/>
            </a:endParaRPr>
          </a:p>
        </p:txBody>
      </p:sp>
      <p:sp>
        <p:nvSpPr>
          <p:cNvPr id="341" name="Google Shape;341;g28390361a20_0_703"/>
          <p:cNvSpPr txBox="1"/>
          <p:nvPr/>
        </p:nvSpPr>
        <p:spPr>
          <a:xfrm>
            <a:off x="8454629" y="4668441"/>
            <a:ext cx="335700" cy="144300"/>
          </a:xfrm>
          <a:prstGeom prst="rect">
            <a:avLst/>
          </a:prstGeom>
          <a:noFill/>
          <a:ln>
            <a:noFill/>
          </a:ln>
        </p:spPr>
        <p:txBody>
          <a:bodyPr anchorCtr="0" anchor="t" bIns="14275" lIns="14275" spcFirstLastPara="1" rIns="14275" wrap="square" tIns="14275">
            <a:spAutoFit/>
          </a:bodyPr>
          <a:lstStyle/>
          <a:p>
            <a:pPr indent="0" lvl="0" marL="0" marR="0" rtl="0" algn="ctr">
              <a:lnSpc>
                <a:spcPct val="100000"/>
              </a:lnSpc>
              <a:spcBef>
                <a:spcPts val="0"/>
              </a:spcBef>
              <a:spcAft>
                <a:spcPts val="0"/>
              </a:spcAft>
              <a:buNone/>
            </a:pPr>
            <a:fld id="{00000000-1234-1234-1234-123412341234}" type="slidenum">
              <a:rPr b="0" i="0" lang="en-US" sz="750" u="none" cap="none" strike="noStrike">
                <a:solidFill>
                  <a:srgbClr val="9B9A9C"/>
                </a:solidFill>
                <a:latin typeface="Roboto"/>
                <a:ea typeface="Roboto"/>
                <a:cs typeface="Roboto"/>
                <a:sym typeface="Roboto"/>
              </a:rPr>
              <a:t>‹#›</a:t>
            </a:fld>
            <a:endParaRPr b="0" i="0" sz="750" u="none" cap="none" strike="noStrike">
              <a:solidFill>
                <a:srgbClr val="9B9A9C"/>
              </a:solidFill>
              <a:latin typeface="Roboto"/>
              <a:ea typeface="Roboto"/>
              <a:cs typeface="Roboto"/>
              <a:sym typeface="Roboto"/>
            </a:endParaRPr>
          </a:p>
        </p:txBody>
      </p:sp>
      <p:grpSp>
        <p:nvGrpSpPr>
          <p:cNvPr id="342" name="Google Shape;342;g28390361a20_0_703"/>
          <p:cNvGrpSpPr/>
          <p:nvPr/>
        </p:nvGrpSpPr>
        <p:grpSpPr>
          <a:xfrm>
            <a:off x="874522" y="840470"/>
            <a:ext cx="3615321" cy="1349955"/>
            <a:chOff x="2332057" y="3460454"/>
            <a:chExt cx="9640856" cy="3599879"/>
          </a:xfrm>
        </p:grpSpPr>
        <p:sp>
          <p:nvSpPr>
            <p:cNvPr id="343" name="Google Shape;343;g28390361a20_0_703"/>
            <p:cNvSpPr/>
            <p:nvPr/>
          </p:nvSpPr>
          <p:spPr>
            <a:xfrm>
              <a:off x="2332057" y="3460454"/>
              <a:ext cx="9640500" cy="3599400"/>
            </a:xfrm>
            <a:prstGeom prst="rect">
              <a:avLst/>
            </a:prstGeom>
            <a:noFill/>
            <a:ln cap="flat" cmpd="sng" w="38100">
              <a:solidFill>
                <a:srgbClr val="1F83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sp>
          <p:nvSpPr>
            <p:cNvPr id="344" name="Google Shape;344;g28390361a20_0_703"/>
            <p:cNvSpPr/>
            <p:nvPr/>
          </p:nvSpPr>
          <p:spPr>
            <a:xfrm>
              <a:off x="2412466" y="4305467"/>
              <a:ext cx="6719100" cy="26592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None/>
              </a:pPr>
              <a:r>
                <a:rPr lang="en-US" sz="900">
                  <a:solidFill>
                    <a:schemeClr val="dk2"/>
                  </a:solidFill>
                  <a:latin typeface="Roboto"/>
                  <a:ea typeface="Roboto"/>
                  <a:cs typeface="Roboto"/>
                  <a:sym typeface="Roboto"/>
                </a:rPr>
                <a:t>Regional Workshops are collaborative events designed for Colorado governments to help to deliver the best public service for Colorado residents.</a:t>
              </a:r>
              <a:endParaRPr sz="900">
                <a:solidFill>
                  <a:schemeClr val="dk1"/>
                </a:solidFill>
                <a:latin typeface="Roboto"/>
                <a:ea typeface="Roboto"/>
                <a:cs typeface="Roboto"/>
                <a:sym typeface="Roboto"/>
              </a:endParaRPr>
            </a:p>
          </p:txBody>
        </p:sp>
        <p:sp>
          <p:nvSpPr>
            <p:cNvPr id="345" name="Google Shape;345;g28390361a20_0_703"/>
            <p:cNvSpPr/>
            <p:nvPr/>
          </p:nvSpPr>
          <p:spPr>
            <a:xfrm>
              <a:off x="9172967" y="4260384"/>
              <a:ext cx="2799946" cy="2799949"/>
            </a:xfrm>
            <a:custGeom>
              <a:rect b="b" l="l" r="r" t="t"/>
              <a:pathLst>
                <a:path extrusionOk="0" h="1217369" w="1217368">
                  <a:moveTo>
                    <a:pt x="1217368" y="0"/>
                  </a:moveTo>
                  <a:lnTo>
                    <a:pt x="1217368" y="1217369"/>
                  </a:lnTo>
                  <a:lnTo>
                    <a:pt x="0" y="1217369"/>
                  </a:lnTo>
                  <a:lnTo>
                    <a:pt x="4649" y="1125288"/>
                  </a:lnTo>
                  <a:cubicBezTo>
                    <a:pt x="64656" y="534407"/>
                    <a:pt x="534406" y="64657"/>
                    <a:pt x="1125287" y="4650"/>
                  </a:cubicBezTo>
                  <a:lnTo>
                    <a:pt x="1217368" y="0"/>
                  </a:lnTo>
                  <a:close/>
                </a:path>
              </a:pathLst>
            </a:custGeom>
            <a:solidFill>
              <a:srgbClr val="1F8350"/>
            </a:solidFill>
            <a:ln cap="flat" cmpd="sng" w="9525">
              <a:solidFill>
                <a:srgbClr val="1F83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grpSp>
      <p:sp>
        <p:nvSpPr>
          <p:cNvPr id="346" name="Google Shape;346;g28390361a20_0_703"/>
          <p:cNvSpPr/>
          <p:nvPr/>
        </p:nvSpPr>
        <p:spPr>
          <a:xfrm>
            <a:off x="874522" y="3702504"/>
            <a:ext cx="3615300" cy="1349700"/>
          </a:xfrm>
          <a:prstGeom prst="rect">
            <a:avLst/>
          </a:prstGeom>
          <a:noFill/>
          <a:ln cap="flat" cmpd="sng" w="38100">
            <a:solidFill>
              <a:srgbClr val="901A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sp>
        <p:nvSpPr>
          <p:cNvPr id="347" name="Google Shape;347;g28390361a20_0_703"/>
          <p:cNvSpPr/>
          <p:nvPr/>
        </p:nvSpPr>
        <p:spPr>
          <a:xfrm>
            <a:off x="3439863" y="3702505"/>
            <a:ext cx="1049980" cy="1049981"/>
          </a:xfrm>
          <a:custGeom>
            <a:rect b="b" l="l" r="r" t="t"/>
            <a:pathLst>
              <a:path extrusionOk="0" h="1217369" w="1217368">
                <a:moveTo>
                  <a:pt x="0" y="0"/>
                </a:moveTo>
                <a:lnTo>
                  <a:pt x="1217368" y="0"/>
                </a:lnTo>
                <a:lnTo>
                  <a:pt x="1217368" y="1217369"/>
                </a:lnTo>
                <a:lnTo>
                  <a:pt x="1125287" y="1212719"/>
                </a:lnTo>
                <a:cubicBezTo>
                  <a:pt x="534406" y="1152712"/>
                  <a:pt x="64656" y="682962"/>
                  <a:pt x="4649" y="92081"/>
                </a:cubicBezTo>
                <a:lnTo>
                  <a:pt x="0" y="0"/>
                </a:lnTo>
                <a:close/>
              </a:path>
            </a:pathLst>
          </a:custGeom>
          <a:solidFill>
            <a:srgbClr val="901A1D"/>
          </a:solidFill>
          <a:ln cap="flat" cmpd="sng" w="9525">
            <a:solidFill>
              <a:srgbClr val="901A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sp>
        <p:nvSpPr>
          <p:cNvPr id="348" name="Google Shape;348;g28390361a20_0_703"/>
          <p:cNvSpPr/>
          <p:nvPr/>
        </p:nvSpPr>
        <p:spPr>
          <a:xfrm>
            <a:off x="904650" y="4032625"/>
            <a:ext cx="2591700" cy="7200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900">
                <a:solidFill>
                  <a:schemeClr val="dk2"/>
                </a:solidFill>
                <a:latin typeface="Roboto"/>
                <a:ea typeface="Roboto"/>
                <a:cs typeface="Roboto"/>
                <a:sym typeface="Roboto"/>
              </a:rPr>
              <a:t>Hear from SIPA and its experts on how their solutions can help solves problems with technology issues,, provide ideas for improvement and streamline processes.</a:t>
            </a:r>
            <a:endParaRPr sz="900">
              <a:solidFill>
                <a:schemeClr val="dk2"/>
              </a:solidFill>
              <a:latin typeface="Roboto"/>
              <a:ea typeface="Roboto"/>
              <a:cs typeface="Roboto"/>
              <a:sym typeface="Roboto"/>
            </a:endParaRPr>
          </a:p>
          <a:p>
            <a:pPr indent="0" lvl="0" marL="0" marR="0" rtl="0" algn="l">
              <a:lnSpc>
                <a:spcPct val="110000"/>
              </a:lnSpc>
              <a:spcBef>
                <a:spcPts val="0"/>
              </a:spcBef>
              <a:spcAft>
                <a:spcPts val="0"/>
              </a:spcAft>
              <a:buNone/>
            </a:pPr>
            <a:r>
              <a:t/>
            </a:r>
            <a:endParaRPr sz="900">
              <a:solidFill>
                <a:schemeClr val="dk2"/>
              </a:solidFill>
              <a:latin typeface="Roboto"/>
              <a:ea typeface="Roboto"/>
              <a:cs typeface="Roboto"/>
              <a:sym typeface="Roboto"/>
            </a:endParaRPr>
          </a:p>
          <a:p>
            <a:pPr indent="0" lvl="0" marL="0" rtl="0" algn="l">
              <a:lnSpc>
                <a:spcPct val="110000"/>
              </a:lnSpc>
              <a:spcBef>
                <a:spcPts val="0"/>
              </a:spcBef>
              <a:spcAft>
                <a:spcPts val="0"/>
              </a:spcAft>
              <a:buNone/>
            </a:pPr>
            <a:r>
              <a:t/>
            </a:r>
            <a:endParaRPr/>
          </a:p>
        </p:txBody>
      </p:sp>
      <p:sp>
        <p:nvSpPr>
          <p:cNvPr id="349" name="Google Shape;349;g28390361a20_0_703"/>
          <p:cNvSpPr/>
          <p:nvPr/>
        </p:nvSpPr>
        <p:spPr>
          <a:xfrm>
            <a:off x="4630323" y="3702504"/>
            <a:ext cx="3615300" cy="1349700"/>
          </a:xfrm>
          <a:prstGeom prst="rect">
            <a:avLst/>
          </a:prstGeom>
          <a:noFill/>
          <a:ln cap="flat" cmpd="sng" w="38100">
            <a:solidFill>
              <a:srgbClr val="245D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sp>
        <p:nvSpPr>
          <p:cNvPr id="350" name="Google Shape;350;g28390361a20_0_703"/>
          <p:cNvSpPr/>
          <p:nvPr/>
        </p:nvSpPr>
        <p:spPr>
          <a:xfrm>
            <a:off x="5646476" y="4023250"/>
            <a:ext cx="2566800" cy="997200"/>
          </a:xfrm>
          <a:prstGeom prst="rect">
            <a:avLst/>
          </a:prstGeom>
          <a:noFill/>
          <a:ln>
            <a:noFill/>
          </a:ln>
        </p:spPr>
        <p:txBody>
          <a:bodyPr anchorCtr="0" anchor="t" bIns="45700" lIns="91425" spcFirstLastPara="1" rIns="91425" wrap="square" tIns="45700">
            <a:noAutofit/>
          </a:bodyPr>
          <a:lstStyle/>
          <a:p>
            <a:pPr indent="0" lvl="0" marL="0" marR="0" rtl="0" algn="r">
              <a:lnSpc>
                <a:spcPct val="110000"/>
              </a:lnSpc>
              <a:spcBef>
                <a:spcPts val="0"/>
              </a:spcBef>
              <a:spcAft>
                <a:spcPts val="0"/>
              </a:spcAft>
              <a:buNone/>
            </a:pPr>
            <a:r>
              <a:rPr lang="en-US" sz="900">
                <a:solidFill>
                  <a:schemeClr val="dk2"/>
                </a:solidFill>
                <a:latin typeface="Roboto"/>
                <a:ea typeface="Roboto"/>
                <a:cs typeface="Roboto"/>
                <a:sym typeface="Roboto"/>
              </a:rPr>
              <a:t>Monthly SIPA sends an email with latest government projects implemented, inform you about grant opportunities, webinars, resources and service offerings. Sign up!</a:t>
            </a:r>
            <a:endParaRPr sz="900">
              <a:solidFill>
                <a:schemeClr val="dk2"/>
              </a:solidFill>
              <a:latin typeface="Roboto"/>
              <a:ea typeface="Roboto"/>
              <a:cs typeface="Roboto"/>
              <a:sym typeface="Roboto"/>
            </a:endParaRPr>
          </a:p>
          <a:p>
            <a:pPr indent="0" lvl="0" marL="0" marR="0" rtl="0" algn="r">
              <a:lnSpc>
                <a:spcPct val="110000"/>
              </a:lnSpc>
              <a:spcBef>
                <a:spcPts val="0"/>
              </a:spcBef>
              <a:spcAft>
                <a:spcPts val="0"/>
              </a:spcAft>
              <a:buNone/>
            </a:pPr>
            <a:r>
              <a:t/>
            </a:r>
            <a:endParaRPr sz="900">
              <a:solidFill>
                <a:schemeClr val="dk2"/>
              </a:solidFill>
              <a:latin typeface="Roboto"/>
              <a:ea typeface="Roboto"/>
              <a:cs typeface="Roboto"/>
              <a:sym typeface="Roboto"/>
            </a:endParaRPr>
          </a:p>
          <a:p>
            <a:pPr indent="0" lvl="0" marL="0" marR="0" rtl="0" algn="r">
              <a:lnSpc>
                <a:spcPct val="110000"/>
              </a:lnSpc>
              <a:spcBef>
                <a:spcPts val="0"/>
              </a:spcBef>
              <a:spcAft>
                <a:spcPts val="0"/>
              </a:spcAft>
              <a:buNone/>
            </a:pPr>
            <a:r>
              <a:rPr lang="en-US" sz="900">
                <a:solidFill>
                  <a:schemeClr val="dk1"/>
                </a:solidFill>
                <a:uFill>
                  <a:noFill/>
                </a:uFill>
                <a:latin typeface="Roboto"/>
                <a:ea typeface="Roboto"/>
                <a:cs typeface="Roboto"/>
                <a:sym typeface="Roboto"/>
                <a:hlinkClick r:id="rId3">
                  <a:extLst>
                    <a:ext uri="{A12FA001-AC4F-418D-AE19-62706E023703}">
                      <ahyp:hlinkClr val="tx"/>
                    </a:ext>
                  </a:extLst>
                </a:hlinkClick>
              </a:rPr>
              <a:t>sipa.colorado.gov/subscribenewsletter</a:t>
            </a:r>
            <a:r>
              <a:rPr lang="en-US" sz="900">
                <a:solidFill>
                  <a:schemeClr val="dk1"/>
                </a:solidFill>
                <a:latin typeface="Roboto"/>
                <a:ea typeface="Roboto"/>
                <a:cs typeface="Roboto"/>
                <a:sym typeface="Roboto"/>
              </a:rPr>
              <a:t> </a:t>
            </a:r>
            <a:endParaRPr>
              <a:solidFill>
                <a:schemeClr val="dk1"/>
              </a:solidFill>
            </a:endParaRPr>
          </a:p>
        </p:txBody>
      </p:sp>
      <p:sp>
        <p:nvSpPr>
          <p:cNvPr id="351" name="Google Shape;351;g28390361a20_0_703"/>
          <p:cNvSpPr/>
          <p:nvPr/>
        </p:nvSpPr>
        <p:spPr>
          <a:xfrm>
            <a:off x="4630324" y="3702505"/>
            <a:ext cx="1049981" cy="1049981"/>
          </a:xfrm>
          <a:custGeom>
            <a:rect b="b" l="l" r="r" t="t"/>
            <a:pathLst>
              <a:path extrusionOk="0" h="1217369" w="1217369">
                <a:moveTo>
                  <a:pt x="0" y="0"/>
                </a:moveTo>
                <a:lnTo>
                  <a:pt x="1217369" y="0"/>
                </a:lnTo>
                <a:lnTo>
                  <a:pt x="1212719" y="92081"/>
                </a:lnTo>
                <a:cubicBezTo>
                  <a:pt x="1152712" y="682962"/>
                  <a:pt x="682962" y="1152712"/>
                  <a:pt x="92081" y="1212719"/>
                </a:cubicBezTo>
                <a:lnTo>
                  <a:pt x="0" y="1217369"/>
                </a:lnTo>
                <a:lnTo>
                  <a:pt x="0" y="0"/>
                </a:lnTo>
                <a:close/>
              </a:path>
            </a:pathLst>
          </a:custGeom>
          <a:solidFill>
            <a:srgbClr val="245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grpSp>
        <p:nvGrpSpPr>
          <p:cNvPr id="352" name="Google Shape;352;g28390361a20_0_703"/>
          <p:cNvGrpSpPr/>
          <p:nvPr/>
        </p:nvGrpSpPr>
        <p:grpSpPr>
          <a:xfrm>
            <a:off x="4630323" y="840470"/>
            <a:ext cx="3615187" cy="1349954"/>
            <a:chOff x="12347532" y="3460454"/>
            <a:chExt cx="9640500" cy="3599877"/>
          </a:xfrm>
        </p:grpSpPr>
        <p:sp>
          <p:nvSpPr>
            <p:cNvPr id="353" name="Google Shape;353;g28390361a20_0_703"/>
            <p:cNvSpPr/>
            <p:nvPr/>
          </p:nvSpPr>
          <p:spPr>
            <a:xfrm>
              <a:off x="12347532" y="3460454"/>
              <a:ext cx="9640500" cy="3599400"/>
            </a:xfrm>
            <a:prstGeom prst="rect">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sp>
          <p:nvSpPr>
            <p:cNvPr id="354" name="Google Shape;354;g28390361a20_0_703"/>
            <p:cNvSpPr/>
            <p:nvPr/>
          </p:nvSpPr>
          <p:spPr>
            <a:xfrm>
              <a:off x="15185473" y="4323794"/>
              <a:ext cx="6732000" cy="2659200"/>
            </a:xfrm>
            <a:prstGeom prst="rect">
              <a:avLst/>
            </a:prstGeom>
            <a:noFill/>
            <a:ln>
              <a:noFill/>
            </a:ln>
          </p:spPr>
          <p:txBody>
            <a:bodyPr anchorCtr="0" anchor="t" bIns="45700" lIns="91425" spcFirstLastPara="1" rIns="91425" wrap="square" tIns="45700">
              <a:noAutofit/>
            </a:bodyPr>
            <a:lstStyle/>
            <a:p>
              <a:pPr indent="0" lvl="0" marL="0" marR="0" rtl="0" algn="r">
                <a:lnSpc>
                  <a:spcPct val="110000"/>
                </a:lnSpc>
                <a:spcBef>
                  <a:spcPts val="0"/>
                </a:spcBef>
                <a:spcAft>
                  <a:spcPts val="0"/>
                </a:spcAft>
                <a:buNone/>
              </a:pPr>
              <a:r>
                <a:rPr lang="en-US" sz="900">
                  <a:solidFill>
                    <a:schemeClr val="dk2"/>
                  </a:solidFill>
                  <a:latin typeface="Roboto"/>
                  <a:ea typeface="Roboto"/>
                  <a:cs typeface="Roboto"/>
                  <a:sym typeface="Roboto"/>
                </a:rPr>
                <a:t>SIPA grant programs are designed to connect residents to government through digital government services.</a:t>
              </a:r>
              <a:endParaRPr sz="900">
                <a:solidFill>
                  <a:schemeClr val="dk2"/>
                </a:solidFill>
                <a:latin typeface="Roboto"/>
                <a:ea typeface="Roboto"/>
                <a:cs typeface="Roboto"/>
                <a:sym typeface="Roboto"/>
              </a:endParaRPr>
            </a:p>
            <a:p>
              <a:pPr indent="0" lvl="0" marL="0" marR="0" rtl="0" algn="r">
                <a:lnSpc>
                  <a:spcPct val="110000"/>
                </a:lnSpc>
                <a:spcBef>
                  <a:spcPts val="0"/>
                </a:spcBef>
                <a:spcAft>
                  <a:spcPts val="0"/>
                </a:spcAft>
                <a:buNone/>
              </a:pPr>
              <a:r>
                <a:t/>
              </a:r>
              <a:endParaRPr sz="900">
                <a:solidFill>
                  <a:schemeClr val="dk2"/>
                </a:solidFill>
                <a:latin typeface="Roboto"/>
                <a:ea typeface="Roboto"/>
                <a:cs typeface="Roboto"/>
                <a:sym typeface="Roboto"/>
              </a:endParaRPr>
            </a:p>
            <a:p>
              <a:pPr indent="0" lvl="0" marL="0" marR="0" rtl="0" algn="r">
                <a:lnSpc>
                  <a:spcPct val="110000"/>
                </a:lnSpc>
                <a:spcBef>
                  <a:spcPts val="0"/>
                </a:spcBef>
                <a:spcAft>
                  <a:spcPts val="0"/>
                </a:spcAft>
                <a:buNone/>
              </a:pPr>
              <a:r>
                <a:rPr lang="en-US" sz="900">
                  <a:solidFill>
                    <a:schemeClr val="dk2"/>
                  </a:solidFill>
                  <a:latin typeface="Roboto"/>
                  <a:ea typeface="Roboto"/>
                  <a:cs typeface="Roboto"/>
                  <a:sym typeface="Roboto"/>
                </a:rPr>
                <a:t>Accessibility | GovGrants | Micro-Grant</a:t>
              </a:r>
              <a:endParaRPr sz="900">
                <a:solidFill>
                  <a:schemeClr val="dk2"/>
                </a:solidFill>
                <a:latin typeface="Roboto"/>
                <a:ea typeface="Roboto"/>
                <a:cs typeface="Roboto"/>
                <a:sym typeface="Roboto"/>
              </a:endParaRPr>
            </a:p>
            <a:p>
              <a:pPr indent="0" lvl="0" marL="0" marR="0" rtl="0" algn="r">
                <a:lnSpc>
                  <a:spcPct val="110000"/>
                </a:lnSpc>
                <a:spcBef>
                  <a:spcPts val="0"/>
                </a:spcBef>
                <a:spcAft>
                  <a:spcPts val="0"/>
                </a:spcAft>
                <a:buNone/>
              </a:pPr>
              <a:r>
                <a:rPr lang="en-US" sz="900">
                  <a:solidFill>
                    <a:schemeClr val="dk1"/>
                  </a:solidFill>
                  <a:uFill>
                    <a:noFill/>
                  </a:uFill>
                  <a:latin typeface="Roboto"/>
                  <a:ea typeface="Roboto"/>
                  <a:cs typeface="Roboto"/>
                  <a:sym typeface="Roboto"/>
                  <a:hlinkClick r:id="rId4">
                    <a:extLst>
                      <a:ext uri="{A12FA001-AC4F-418D-AE19-62706E023703}">
                        <ahyp:hlinkClr val="tx"/>
                      </a:ext>
                    </a:extLst>
                  </a:hlinkClick>
                </a:rPr>
                <a:t>sipa.colorado.gov/sipa-grant-programs</a:t>
              </a:r>
              <a:endParaRPr sz="900">
                <a:solidFill>
                  <a:schemeClr val="dk1"/>
                </a:solidFill>
                <a:latin typeface="Roboto"/>
                <a:ea typeface="Roboto"/>
                <a:cs typeface="Roboto"/>
                <a:sym typeface="Roboto"/>
              </a:endParaRPr>
            </a:p>
          </p:txBody>
        </p:sp>
        <p:sp>
          <p:nvSpPr>
            <p:cNvPr id="355" name="Google Shape;355;g28390361a20_0_703"/>
            <p:cNvSpPr/>
            <p:nvPr/>
          </p:nvSpPr>
          <p:spPr>
            <a:xfrm>
              <a:off x="12347536" y="4260382"/>
              <a:ext cx="2799949" cy="2799949"/>
            </a:xfrm>
            <a:custGeom>
              <a:rect b="b" l="l" r="r" t="t"/>
              <a:pathLst>
                <a:path extrusionOk="0" h="1217369" w="1217369">
                  <a:moveTo>
                    <a:pt x="0" y="0"/>
                  </a:moveTo>
                  <a:lnTo>
                    <a:pt x="92081" y="4650"/>
                  </a:lnTo>
                  <a:cubicBezTo>
                    <a:pt x="682962" y="64657"/>
                    <a:pt x="1152712" y="534407"/>
                    <a:pt x="1212719" y="1125288"/>
                  </a:cubicBezTo>
                  <a:lnTo>
                    <a:pt x="1217369" y="1217369"/>
                  </a:lnTo>
                  <a:lnTo>
                    <a:pt x="0" y="1217369"/>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grpSp>
      <p:sp>
        <p:nvSpPr>
          <p:cNvPr id="356" name="Google Shape;356;g28390361a20_0_703"/>
          <p:cNvSpPr txBox="1"/>
          <p:nvPr/>
        </p:nvSpPr>
        <p:spPr>
          <a:xfrm>
            <a:off x="897045" y="871651"/>
            <a:ext cx="2363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100">
                <a:solidFill>
                  <a:schemeClr val="dk2"/>
                </a:solidFill>
                <a:latin typeface="Roboto"/>
                <a:ea typeface="Roboto"/>
                <a:cs typeface="Roboto"/>
                <a:sym typeface="Roboto"/>
              </a:rPr>
              <a:t>Regional Workshops</a:t>
            </a:r>
            <a:endParaRPr b="1"/>
          </a:p>
        </p:txBody>
      </p:sp>
      <p:sp>
        <p:nvSpPr>
          <p:cNvPr id="357" name="Google Shape;357;g28390361a20_0_703"/>
          <p:cNvSpPr txBox="1"/>
          <p:nvPr/>
        </p:nvSpPr>
        <p:spPr>
          <a:xfrm>
            <a:off x="5894036" y="869436"/>
            <a:ext cx="2319300" cy="261600"/>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b="1" lang="en-US" sz="1100">
                <a:solidFill>
                  <a:schemeClr val="dk2"/>
                </a:solidFill>
                <a:latin typeface="Roboto"/>
                <a:ea typeface="Roboto"/>
                <a:cs typeface="Roboto"/>
                <a:sym typeface="Roboto"/>
              </a:rPr>
              <a:t>Grant Programs</a:t>
            </a:r>
            <a:endParaRPr b="1"/>
          </a:p>
        </p:txBody>
      </p:sp>
      <p:sp>
        <p:nvSpPr>
          <p:cNvPr id="358" name="Google Shape;358;g28390361a20_0_703"/>
          <p:cNvSpPr txBox="1"/>
          <p:nvPr/>
        </p:nvSpPr>
        <p:spPr>
          <a:xfrm>
            <a:off x="5980175" y="3729617"/>
            <a:ext cx="2227500" cy="261600"/>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b="1" lang="en-US" sz="1100">
                <a:solidFill>
                  <a:schemeClr val="dk2"/>
                </a:solidFill>
                <a:latin typeface="Roboto"/>
                <a:ea typeface="Roboto"/>
                <a:cs typeface="Roboto"/>
                <a:sym typeface="Roboto"/>
              </a:rPr>
              <a:t>Newsletter</a:t>
            </a:r>
            <a:endParaRPr b="1"/>
          </a:p>
        </p:txBody>
      </p:sp>
      <p:sp>
        <p:nvSpPr>
          <p:cNvPr id="359" name="Google Shape;359;g28390361a20_0_703"/>
          <p:cNvSpPr/>
          <p:nvPr/>
        </p:nvSpPr>
        <p:spPr>
          <a:xfrm>
            <a:off x="874522" y="2285816"/>
            <a:ext cx="3615300" cy="1349700"/>
          </a:xfrm>
          <a:prstGeom prst="rect">
            <a:avLst/>
          </a:prstGeom>
          <a:noFill/>
          <a:ln cap="flat" cmpd="sng" w="38100">
            <a:solidFill>
              <a:srgbClr val="9B9A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 u="none" cap="none" strike="noStrike">
              <a:solidFill>
                <a:schemeClr val="lt1"/>
              </a:solidFill>
              <a:latin typeface="Roboto"/>
              <a:ea typeface="Roboto"/>
              <a:cs typeface="Roboto"/>
              <a:sym typeface="Roboto"/>
            </a:endParaRPr>
          </a:p>
        </p:txBody>
      </p:sp>
      <p:sp>
        <p:nvSpPr>
          <p:cNvPr id="360" name="Google Shape;360;g28390361a20_0_703"/>
          <p:cNvSpPr/>
          <p:nvPr/>
        </p:nvSpPr>
        <p:spPr>
          <a:xfrm>
            <a:off x="904650" y="2612925"/>
            <a:ext cx="2524500" cy="9972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900">
                <a:solidFill>
                  <a:schemeClr val="dk2"/>
                </a:solidFill>
                <a:latin typeface="Roboto"/>
                <a:ea typeface="Roboto"/>
                <a:cs typeface="Roboto"/>
                <a:sym typeface="Roboto"/>
              </a:rPr>
              <a:t>SIPA partners with suppliers who can assist in strengthening your security, and by sharing valuable webinars, templates, data policy,  training plans &amp; more.</a:t>
            </a:r>
            <a:endParaRPr sz="900">
              <a:solidFill>
                <a:schemeClr val="dk2"/>
              </a:solidFill>
              <a:latin typeface="Roboto"/>
              <a:ea typeface="Roboto"/>
              <a:cs typeface="Roboto"/>
              <a:sym typeface="Roboto"/>
            </a:endParaRPr>
          </a:p>
          <a:p>
            <a:pPr indent="0" lvl="0" marL="0" marR="0" rtl="0" algn="l">
              <a:lnSpc>
                <a:spcPct val="110000"/>
              </a:lnSpc>
              <a:spcBef>
                <a:spcPts val="0"/>
              </a:spcBef>
              <a:spcAft>
                <a:spcPts val="0"/>
              </a:spcAft>
              <a:buNone/>
            </a:pPr>
            <a:r>
              <a:t/>
            </a:r>
            <a:endParaRPr sz="900">
              <a:solidFill>
                <a:schemeClr val="dk2"/>
              </a:solidFill>
              <a:latin typeface="Roboto"/>
              <a:ea typeface="Roboto"/>
              <a:cs typeface="Roboto"/>
              <a:sym typeface="Roboto"/>
            </a:endParaRPr>
          </a:p>
          <a:p>
            <a:pPr indent="0" lvl="0" marL="0" marR="0" rtl="0" algn="l">
              <a:lnSpc>
                <a:spcPct val="110000"/>
              </a:lnSpc>
              <a:spcBef>
                <a:spcPts val="0"/>
              </a:spcBef>
              <a:spcAft>
                <a:spcPts val="0"/>
              </a:spcAft>
              <a:buNone/>
            </a:pPr>
            <a:r>
              <a:rPr lang="en-US" sz="900">
                <a:solidFill>
                  <a:schemeClr val="dk1"/>
                </a:solidFill>
                <a:uFill>
                  <a:noFill/>
                </a:uFill>
                <a:latin typeface="Roboto"/>
                <a:ea typeface="Roboto"/>
                <a:cs typeface="Roboto"/>
                <a:sym typeface="Roboto"/>
                <a:hlinkClick r:id="rId5">
                  <a:extLst>
                    <a:ext uri="{A12FA001-AC4F-418D-AE19-62706E023703}">
                      <ahyp:hlinkClr val="tx"/>
                    </a:ext>
                  </a:extLst>
                </a:hlinkClick>
              </a:rPr>
              <a:t>sipa.colorado.gov/cybersecurity</a:t>
            </a:r>
            <a:endParaRPr sz="900">
              <a:solidFill>
                <a:schemeClr val="dk1"/>
              </a:solidFill>
              <a:latin typeface="Roboto"/>
              <a:ea typeface="Roboto"/>
              <a:cs typeface="Roboto"/>
              <a:sym typeface="Roboto"/>
            </a:endParaRPr>
          </a:p>
        </p:txBody>
      </p:sp>
      <p:pic>
        <p:nvPicPr>
          <p:cNvPr id="361" name="Google Shape;361;g28390361a20_0_703"/>
          <p:cNvPicPr preferRelativeResize="0"/>
          <p:nvPr/>
        </p:nvPicPr>
        <p:blipFill rotWithShape="1">
          <a:blip r:embed="rId6">
            <a:alphaModFix/>
          </a:blip>
          <a:srcRect b="0" l="0" r="0" t="0"/>
          <a:stretch/>
        </p:blipFill>
        <p:spPr>
          <a:xfrm>
            <a:off x="4742374" y="2408071"/>
            <a:ext cx="480059" cy="480059"/>
          </a:xfrm>
          <a:prstGeom prst="rect">
            <a:avLst/>
          </a:prstGeom>
          <a:noFill/>
          <a:ln>
            <a:noFill/>
          </a:ln>
        </p:spPr>
      </p:pic>
      <p:sp>
        <p:nvSpPr>
          <p:cNvPr id="362" name="Google Shape;362;g28390361a20_0_703"/>
          <p:cNvSpPr/>
          <p:nvPr/>
        </p:nvSpPr>
        <p:spPr>
          <a:xfrm>
            <a:off x="3424775" y="2282113"/>
            <a:ext cx="1032300" cy="1328700"/>
          </a:xfrm>
          <a:prstGeom prst="rect">
            <a:avLst/>
          </a:prstGeom>
          <a:solidFill>
            <a:srgbClr val="9B9A9C"/>
          </a:solidFill>
          <a:ln cap="flat" cmpd="sng" w="38100">
            <a:solidFill>
              <a:srgbClr val="9B9A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63" name="Google Shape;363;g28390361a20_0_703"/>
          <p:cNvSpPr/>
          <p:nvPr/>
        </p:nvSpPr>
        <p:spPr>
          <a:xfrm>
            <a:off x="4630325" y="2271575"/>
            <a:ext cx="1065600" cy="1328700"/>
          </a:xfrm>
          <a:prstGeom prst="rect">
            <a:avLst/>
          </a:prstGeom>
          <a:solidFill>
            <a:srgbClr val="9B9A9C"/>
          </a:solidFill>
          <a:ln cap="flat" cmpd="sng" w="38100">
            <a:solidFill>
              <a:srgbClr val="9B9A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64" name="Google Shape;364;g28390361a20_0_703"/>
          <p:cNvSpPr/>
          <p:nvPr/>
        </p:nvSpPr>
        <p:spPr>
          <a:xfrm>
            <a:off x="5725275" y="2602050"/>
            <a:ext cx="2492400" cy="997200"/>
          </a:xfrm>
          <a:prstGeom prst="rect">
            <a:avLst/>
          </a:prstGeom>
          <a:noFill/>
          <a:ln>
            <a:noFill/>
          </a:ln>
        </p:spPr>
        <p:txBody>
          <a:bodyPr anchorCtr="0" anchor="t" bIns="45700" lIns="91425" spcFirstLastPara="1" rIns="91425" wrap="square" tIns="45700">
            <a:noAutofit/>
          </a:bodyPr>
          <a:lstStyle/>
          <a:p>
            <a:pPr indent="0" lvl="0" marL="0" marR="0" rtl="0" algn="r">
              <a:lnSpc>
                <a:spcPct val="110000"/>
              </a:lnSpc>
              <a:spcBef>
                <a:spcPts val="0"/>
              </a:spcBef>
              <a:spcAft>
                <a:spcPts val="0"/>
              </a:spcAft>
              <a:buNone/>
            </a:pPr>
            <a:r>
              <a:rPr lang="en-US" sz="900">
                <a:solidFill>
                  <a:schemeClr val="dk2"/>
                </a:solidFill>
                <a:latin typeface="Roboto"/>
                <a:ea typeface="Roboto"/>
                <a:cs typeface="Roboto"/>
                <a:sym typeface="Roboto"/>
              </a:rPr>
              <a:t>Stay current with HB21-1110. We have everything in one place for you to read about the law, compliance grace period, state guidelines, how-to’s, &amp; even a grants</a:t>
            </a:r>
            <a:endParaRPr sz="900">
              <a:solidFill>
                <a:schemeClr val="dk2"/>
              </a:solidFill>
              <a:latin typeface="Roboto"/>
              <a:ea typeface="Roboto"/>
              <a:cs typeface="Roboto"/>
              <a:sym typeface="Roboto"/>
            </a:endParaRPr>
          </a:p>
          <a:p>
            <a:pPr indent="0" lvl="0" marL="0" marR="0" rtl="0" algn="r">
              <a:lnSpc>
                <a:spcPct val="110000"/>
              </a:lnSpc>
              <a:spcBef>
                <a:spcPts val="0"/>
              </a:spcBef>
              <a:spcAft>
                <a:spcPts val="0"/>
              </a:spcAft>
              <a:buNone/>
            </a:pPr>
            <a:r>
              <a:t/>
            </a:r>
            <a:endParaRPr sz="900" u="sng">
              <a:solidFill>
                <a:schemeClr val="dk1"/>
              </a:solidFill>
              <a:latin typeface="Roboto"/>
              <a:ea typeface="Roboto"/>
              <a:cs typeface="Roboto"/>
              <a:sym typeface="Roboto"/>
            </a:endParaRPr>
          </a:p>
          <a:p>
            <a:pPr indent="0" lvl="0" marL="0" marR="0" rtl="0" algn="r">
              <a:lnSpc>
                <a:spcPct val="110000"/>
              </a:lnSpc>
              <a:spcBef>
                <a:spcPts val="0"/>
              </a:spcBef>
              <a:spcAft>
                <a:spcPts val="0"/>
              </a:spcAft>
              <a:buNone/>
            </a:pPr>
            <a:r>
              <a:rPr lang="en-US" sz="800">
                <a:solidFill>
                  <a:schemeClr val="dk1"/>
                </a:solidFill>
                <a:uFill>
                  <a:noFill/>
                </a:uFill>
                <a:latin typeface="Roboto"/>
                <a:ea typeface="Roboto"/>
                <a:cs typeface="Roboto"/>
                <a:sym typeface="Roboto"/>
                <a:hlinkClick r:id="rId7">
                  <a:extLst>
                    <a:ext uri="{A12FA001-AC4F-418D-AE19-62706E023703}">
                      <ahyp:hlinkClr val="tx"/>
                    </a:ext>
                  </a:extLst>
                </a:hlinkClick>
              </a:rPr>
              <a:t>sipa.clorado.gov/i-want-to/learn-more/accessibility</a:t>
            </a:r>
            <a:endParaRPr sz="800">
              <a:solidFill>
                <a:schemeClr val="dk1"/>
              </a:solidFill>
              <a:latin typeface="Roboto"/>
              <a:ea typeface="Roboto"/>
              <a:cs typeface="Roboto"/>
              <a:sym typeface="Roboto"/>
            </a:endParaRPr>
          </a:p>
        </p:txBody>
      </p:sp>
      <p:sp>
        <p:nvSpPr>
          <p:cNvPr id="365" name="Google Shape;365;g28390361a20_0_703"/>
          <p:cNvSpPr txBox="1"/>
          <p:nvPr/>
        </p:nvSpPr>
        <p:spPr>
          <a:xfrm>
            <a:off x="904662" y="3730080"/>
            <a:ext cx="22275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100">
                <a:solidFill>
                  <a:schemeClr val="dk2"/>
                </a:solidFill>
                <a:latin typeface="Roboto"/>
                <a:ea typeface="Roboto"/>
                <a:cs typeface="Roboto"/>
                <a:sym typeface="Roboto"/>
              </a:rPr>
              <a:t>Webinars</a:t>
            </a:r>
            <a:endParaRPr b="1"/>
          </a:p>
        </p:txBody>
      </p:sp>
      <p:sp>
        <p:nvSpPr>
          <p:cNvPr id="366" name="Google Shape;366;g28390361a20_0_703"/>
          <p:cNvSpPr txBox="1"/>
          <p:nvPr/>
        </p:nvSpPr>
        <p:spPr>
          <a:xfrm>
            <a:off x="898789" y="2315212"/>
            <a:ext cx="22275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100">
                <a:solidFill>
                  <a:schemeClr val="dk2"/>
                </a:solidFill>
                <a:latin typeface="Roboto"/>
                <a:ea typeface="Roboto"/>
                <a:cs typeface="Roboto"/>
                <a:sym typeface="Roboto"/>
              </a:rPr>
              <a:t>Cybersecurity</a:t>
            </a:r>
            <a:endParaRPr b="1"/>
          </a:p>
        </p:txBody>
      </p:sp>
      <p:sp>
        <p:nvSpPr>
          <p:cNvPr id="367" name="Google Shape;367;g28390361a20_0_703"/>
          <p:cNvSpPr txBox="1"/>
          <p:nvPr/>
        </p:nvSpPr>
        <p:spPr>
          <a:xfrm>
            <a:off x="5991888" y="2307962"/>
            <a:ext cx="2227500" cy="261600"/>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b="1" lang="en-US" sz="1100">
                <a:solidFill>
                  <a:schemeClr val="dk2"/>
                </a:solidFill>
                <a:latin typeface="Roboto"/>
                <a:ea typeface="Roboto"/>
                <a:cs typeface="Roboto"/>
                <a:sym typeface="Roboto"/>
              </a:rPr>
              <a:t>Accessibility</a:t>
            </a:r>
            <a:endParaRPr b="1"/>
          </a:p>
        </p:txBody>
      </p:sp>
      <p:pic>
        <p:nvPicPr>
          <p:cNvPr id="368" name="Google Shape;368;g28390361a20_0_703"/>
          <p:cNvPicPr preferRelativeResize="0"/>
          <p:nvPr/>
        </p:nvPicPr>
        <p:blipFill>
          <a:blip r:embed="rId8">
            <a:alphaModFix/>
          </a:blip>
          <a:stretch>
            <a:fillRect/>
          </a:stretch>
        </p:blipFill>
        <p:spPr>
          <a:xfrm>
            <a:off x="4742375" y="3808875"/>
            <a:ext cx="548695" cy="480077"/>
          </a:xfrm>
          <a:prstGeom prst="rect">
            <a:avLst/>
          </a:prstGeom>
          <a:noFill/>
          <a:ln>
            <a:noFill/>
          </a:ln>
        </p:spPr>
      </p:pic>
      <p:pic>
        <p:nvPicPr>
          <p:cNvPr id="369" name="Google Shape;369;g28390361a20_0_703"/>
          <p:cNvPicPr preferRelativeResize="0"/>
          <p:nvPr/>
        </p:nvPicPr>
        <p:blipFill>
          <a:blip r:embed="rId9">
            <a:alphaModFix/>
          </a:blip>
          <a:stretch>
            <a:fillRect/>
          </a:stretch>
        </p:blipFill>
        <p:spPr>
          <a:xfrm>
            <a:off x="4719425" y="1507900"/>
            <a:ext cx="594601" cy="594601"/>
          </a:xfrm>
          <a:prstGeom prst="rect">
            <a:avLst/>
          </a:prstGeom>
          <a:noFill/>
          <a:ln>
            <a:noFill/>
          </a:ln>
        </p:spPr>
      </p:pic>
      <p:pic>
        <p:nvPicPr>
          <p:cNvPr id="370" name="Google Shape;370;g28390361a20_0_703"/>
          <p:cNvPicPr preferRelativeResize="0"/>
          <p:nvPr/>
        </p:nvPicPr>
        <p:blipFill>
          <a:blip r:embed="rId10">
            <a:alphaModFix/>
          </a:blip>
          <a:stretch>
            <a:fillRect/>
          </a:stretch>
        </p:blipFill>
        <p:spPr>
          <a:xfrm>
            <a:off x="3788464" y="2629334"/>
            <a:ext cx="594600" cy="634255"/>
          </a:xfrm>
          <a:prstGeom prst="rect">
            <a:avLst/>
          </a:prstGeom>
          <a:noFill/>
          <a:ln>
            <a:noFill/>
          </a:ln>
        </p:spPr>
      </p:pic>
      <p:pic>
        <p:nvPicPr>
          <p:cNvPr id="371" name="Google Shape;371;g28390361a20_0_703"/>
          <p:cNvPicPr preferRelativeResize="0"/>
          <p:nvPr/>
        </p:nvPicPr>
        <p:blipFill>
          <a:blip r:embed="rId11">
            <a:alphaModFix/>
          </a:blip>
          <a:stretch>
            <a:fillRect/>
          </a:stretch>
        </p:blipFill>
        <p:spPr>
          <a:xfrm>
            <a:off x="3785802" y="1565164"/>
            <a:ext cx="599875" cy="480075"/>
          </a:xfrm>
          <a:prstGeom prst="rect">
            <a:avLst/>
          </a:prstGeom>
          <a:noFill/>
          <a:ln>
            <a:noFill/>
          </a:ln>
        </p:spPr>
      </p:pic>
      <p:pic>
        <p:nvPicPr>
          <p:cNvPr id="372" name="Google Shape;372;g28390361a20_0_703"/>
          <p:cNvPicPr preferRelativeResize="0"/>
          <p:nvPr/>
        </p:nvPicPr>
        <p:blipFill>
          <a:blip r:embed="rId12">
            <a:alphaModFix/>
          </a:blip>
          <a:stretch>
            <a:fillRect/>
          </a:stretch>
        </p:blipFill>
        <p:spPr>
          <a:xfrm>
            <a:off x="4755538" y="2649150"/>
            <a:ext cx="594601" cy="594601"/>
          </a:xfrm>
          <a:prstGeom prst="rect">
            <a:avLst/>
          </a:prstGeom>
          <a:noFill/>
          <a:ln>
            <a:noFill/>
          </a:ln>
        </p:spPr>
      </p:pic>
      <p:pic>
        <p:nvPicPr>
          <p:cNvPr id="373" name="Google Shape;373;g28390361a20_0_703"/>
          <p:cNvPicPr preferRelativeResize="0"/>
          <p:nvPr/>
        </p:nvPicPr>
        <p:blipFill>
          <a:blip r:embed="rId13">
            <a:alphaModFix/>
          </a:blip>
          <a:stretch>
            <a:fillRect/>
          </a:stretch>
        </p:blipFill>
        <p:spPr>
          <a:xfrm>
            <a:off x="3905627" y="3808887"/>
            <a:ext cx="480051" cy="480051"/>
          </a:xfrm>
          <a:prstGeom prst="rect">
            <a:avLst/>
          </a:prstGeom>
          <a:noFill/>
          <a:ln>
            <a:noFill/>
          </a:ln>
        </p:spPr>
      </p:pic>
      <p:sp>
        <p:nvSpPr>
          <p:cNvPr id="374" name="Google Shape;374;g28390361a20_0_703"/>
          <p:cNvSpPr txBox="1"/>
          <p:nvPr/>
        </p:nvSpPr>
        <p:spPr>
          <a:xfrm>
            <a:off x="897050" y="4723075"/>
            <a:ext cx="3564900" cy="323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Clr>
                <a:srgbClr val="000000"/>
              </a:buClr>
              <a:buFont typeface="Arial"/>
              <a:buNone/>
            </a:pPr>
            <a:r>
              <a:rPr lang="en-US" sz="900">
                <a:solidFill>
                  <a:schemeClr val="dk1"/>
                </a:solidFill>
                <a:uFill>
                  <a:noFill/>
                </a:uFill>
                <a:latin typeface="Roboto"/>
                <a:ea typeface="Roboto"/>
                <a:cs typeface="Roboto"/>
                <a:sym typeface="Roboto"/>
                <a:hlinkClick r:id="rId14">
                  <a:extLst>
                    <a:ext uri="{A12FA001-AC4F-418D-AE19-62706E023703}">
                      <ahyp:hlinkClr val="tx"/>
                    </a:ext>
                  </a:extLst>
                </a:hlinkClick>
              </a:rPr>
              <a:t>https://sipa.colorado.gov/i-want-to/sign-up-for/webinarwednesday</a:t>
            </a:r>
            <a:endParaRPr sz="21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g30113cdc600_0_0"/>
          <p:cNvSpPr txBox="1"/>
          <p:nvPr/>
        </p:nvSpPr>
        <p:spPr>
          <a:xfrm>
            <a:off x="141050" y="298150"/>
            <a:ext cx="8815500" cy="431100"/>
          </a:xfrm>
          <a:prstGeom prst="rect">
            <a:avLst/>
          </a:prstGeom>
          <a:noFill/>
          <a:ln>
            <a:noFill/>
          </a:ln>
        </p:spPr>
        <p:txBody>
          <a:bodyPr anchorCtr="0" anchor="t" bIns="0" lIns="0" spcFirstLastPara="1" rIns="0" wrap="square" tIns="0">
            <a:spAutoFit/>
          </a:bodyPr>
          <a:lstStyle/>
          <a:p>
            <a:pPr indent="0" lvl="0" marL="0" marR="0" rtl="0" algn="l">
              <a:lnSpc>
                <a:spcPct val="130022"/>
              </a:lnSpc>
              <a:spcBef>
                <a:spcPts val="0"/>
              </a:spcBef>
              <a:spcAft>
                <a:spcPts val="0"/>
              </a:spcAft>
              <a:buClr>
                <a:srgbClr val="000000"/>
              </a:buClr>
              <a:buSzPts val="2100"/>
              <a:buFont typeface="Arial"/>
              <a:buNone/>
            </a:pPr>
            <a:r>
              <a:rPr b="1" i="0" lang="en-US" sz="2800" u="none" cap="none" strike="noStrike">
                <a:solidFill>
                  <a:schemeClr val="dk1"/>
                </a:solidFill>
                <a:latin typeface="Roboto"/>
                <a:ea typeface="Roboto"/>
                <a:cs typeface="Roboto"/>
                <a:sym typeface="Roboto"/>
              </a:rPr>
              <a:t>Regional Workshops</a:t>
            </a:r>
            <a:r>
              <a:rPr b="0" i="0" lang="en-US" sz="2100" u="none" cap="none" strike="noStrike">
                <a:solidFill>
                  <a:srgbClr val="FFFFFF"/>
                </a:solidFill>
                <a:latin typeface="Roboto Black"/>
                <a:ea typeface="Roboto Black"/>
                <a:cs typeface="Roboto Black"/>
                <a:sym typeface="Roboto Black"/>
              </a:rPr>
              <a:t> </a:t>
            </a:r>
            <a:endParaRPr b="0" i="0" sz="2500" u="none" cap="none" strike="noStrike">
              <a:solidFill>
                <a:srgbClr val="FFFFFF"/>
              </a:solidFill>
              <a:latin typeface="Roboto Black"/>
              <a:ea typeface="Roboto Black"/>
              <a:cs typeface="Roboto Black"/>
              <a:sym typeface="Roboto Black"/>
            </a:endParaRPr>
          </a:p>
        </p:txBody>
      </p:sp>
      <p:sp>
        <p:nvSpPr>
          <p:cNvPr id="380" name="Google Shape;380;g30113cdc600_0_0"/>
          <p:cNvSpPr txBox="1"/>
          <p:nvPr/>
        </p:nvSpPr>
        <p:spPr>
          <a:xfrm>
            <a:off x="742061" y="2255289"/>
            <a:ext cx="1912500" cy="107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b="0" i="0" sz="700" u="none" cap="none" strike="noStrike">
              <a:solidFill>
                <a:srgbClr val="000000"/>
              </a:solidFill>
              <a:latin typeface="Arial"/>
              <a:ea typeface="Arial"/>
              <a:cs typeface="Arial"/>
              <a:sym typeface="Arial"/>
            </a:endParaRPr>
          </a:p>
        </p:txBody>
      </p:sp>
      <p:sp>
        <p:nvSpPr>
          <p:cNvPr id="381" name="Google Shape;381;g30113cdc600_0_0"/>
          <p:cNvSpPr txBox="1"/>
          <p:nvPr/>
        </p:nvSpPr>
        <p:spPr>
          <a:xfrm>
            <a:off x="192500" y="3765572"/>
            <a:ext cx="3621600" cy="692700"/>
          </a:xfrm>
          <a:prstGeom prst="rect">
            <a:avLst/>
          </a:prstGeom>
          <a:solidFill>
            <a:srgbClr val="901A1D"/>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700" u="none" cap="none" strike="noStrike">
                <a:solidFill>
                  <a:schemeClr val="lt1"/>
                </a:solidFill>
                <a:latin typeface="Roboto Medium"/>
                <a:ea typeface="Roboto Medium"/>
                <a:cs typeface="Roboto Medium"/>
                <a:sym typeface="Roboto Medium"/>
              </a:rPr>
              <a:t>Southern Region - </a:t>
            </a:r>
            <a:r>
              <a:rPr lang="en-US" sz="1700">
                <a:solidFill>
                  <a:schemeClr val="lt1"/>
                </a:solidFill>
                <a:latin typeface="Roboto Medium"/>
                <a:ea typeface="Roboto Medium"/>
                <a:cs typeface="Roboto Medium"/>
                <a:sym typeface="Roboto Medium"/>
              </a:rPr>
              <a:t>November 8</a:t>
            </a:r>
            <a:endParaRPr b="0" i="0" sz="1700" u="none" cap="none" strike="noStrike">
              <a:solidFill>
                <a:schemeClr val="lt1"/>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1"/>
                </a:solidFill>
                <a:latin typeface="Roboto Medium"/>
                <a:ea typeface="Roboto Medium"/>
                <a:cs typeface="Roboto Medium"/>
                <a:sym typeface="Roboto Medium"/>
              </a:rPr>
              <a:t>Pueblo </a:t>
            </a:r>
            <a:endParaRPr b="0" i="0" sz="1600" u="none" cap="none" strike="noStrike">
              <a:solidFill>
                <a:schemeClr val="lt1"/>
              </a:solidFill>
              <a:latin typeface="Roboto Medium"/>
              <a:ea typeface="Roboto Medium"/>
              <a:cs typeface="Roboto Medium"/>
              <a:sym typeface="Roboto Medium"/>
            </a:endParaRPr>
          </a:p>
        </p:txBody>
      </p:sp>
      <p:sp>
        <p:nvSpPr>
          <p:cNvPr id="382" name="Google Shape;382;g30113cdc600_0_0"/>
          <p:cNvSpPr txBox="1"/>
          <p:nvPr/>
        </p:nvSpPr>
        <p:spPr>
          <a:xfrm>
            <a:off x="192500" y="2536407"/>
            <a:ext cx="3621600" cy="692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700" u="none" cap="none" strike="noStrike">
                <a:solidFill>
                  <a:schemeClr val="lt1"/>
                </a:solidFill>
                <a:latin typeface="Roboto Medium"/>
                <a:ea typeface="Roboto Medium"/>
                <a:cs typeface="Roboto Medium"/>
                <a:sym typeface="Roboto Medium"/>
              </a:rPr>
              <a:t>Eastern Plains Region - </a:t>
            </a:r>
            <a:r>
              <a:rPr lang="en-US" sz="1700">
                <a:solidFill>
                  <a:schemeClr val="lt1"/>
                </a:solidFill>
                <a:latin typeface="Roboto Medium"/>
                <a:ea typeface="Roboto Medium"/>
                <a:cs typeface="Roboto Medium"/>
                <a:sym typeface="Roboto Medium"/>
              </a:rPr>
              <a:t>October 29</a:t>
            </a:r>
            <a:endParaRPr b="0" i="0" sz="1700" u="none" cap="none" strike="noStrike">
              <a:solidFill>
                <a:schemeClr val="lt1"/>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1"/>
                </a:solidFill>
                <a:latin typeface="Roboto Medium"/>
                <a:ea typeface="Roboto Medium"/>
                <a:cs typeface="Roboto Medium"/>
                <a:sym typeface="Roboto Medium"/>
              </a:rPr>
              <a:t>Akron</a:t>
            </a:r>
            <a:endParaRPr b="0" i="0" sz="1200" u="none" cap="none" strike="noStrike">
              <a:solidFill>
                <a:schemeClr val="lt1"/>
              </a:solidFill>
              <a:latin typeface="Calibri"/>
              <a:ea typeface="Calibri"/>
              <a:cs typeface="Calibri"/>
              <a:sym typeface="Calibri"/>
            </a:endParaRPr>
          </a:p>
        </p:txBody>
      </p:sp>
      <p:sp>
        <p:nvSpPr>
          <p:cNvPr id="383" name="Google Shape;383;g30113cdc600_0_0"/>
          <p:cNvSpPr txBox="1"/>
          <p:nvPr/>
        </p:nvSpPr>
        <p:spPr>
          <a:xfrm>
            <a:off x="192500" y="1350125"/>
            <a:ext cx="3621600" cy="692700"/>
          </a:xfrm>
          <a:prstGeom prst="rect">
            <a:avLst/>
          </a:prstGeom>
          <a:solidFill>
            <a:srgbClr val="FCB912"/>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rgbClr val="000000"/>
                </a:solidFill>
                <a:latin typeface="Roboto Medium"/>
                <a:ea typeface="Roboto Medium"/>
                <a:cs typeface="Roboto Medium"/>
                <a:sym typeface="Roboto Medium"/>
              </a:rPr>
              <a:t>Metro Region - October 17 &amp; 18</a:t>
            </a:r>
            <a:endParaRPr b="0" i="0" sz="1700" u="none" cap="none" strike="noStrike">
              <a:solidFill>
                <a:srgbClr val="000000"/>
              </a:solidFill>
              <a:latin typeface="Roboto Medium"/>
              <a:ea typeface="Roboto Medium"/>
              <a:cs typeface="Roboto Medium"/>
              <a:sym typeface="Roboto Medium"/>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rgbClr val="000000"/>
                </a:solidFill>
                <a:latin typeface="Roboto Medium"/>
                <a:ea typeface="Roboto Medium"/>
                <a:cs typeface="Roboto Medium"/>
                <a:sym typeface="Roboto Medium"/>
              </a:rPr>
              <a:t>Englewood</a:t>
            </a:r>
            <a:endParaRPr b="0" i="0" sz="1200" u="none" cap="none" strike="noStrike">
              <a:solidFill>
                <a:srgbClr val="000000"/>
              </a:solidFill>
              <a:latin typeface="Calibri"/>
              <a:ea typeface="Calibri"/>
              <a:cs typeface="Calibri"/>
              <a:sym typeface="Calibri"/>
            </a:endParaRPr>
          </a:p>
        </p:txBody>
      </p:sp>
      <p:pic>
        <p:nvPicPr>
          <p:cNvPr id="384" name="Google Shape;384;g30113cdc600_0_0"/>
          <p:cNvPicPr preferRelativeResize="0"/>
          <p:nvPr/>
        </p:nvPicPr>
        <p:blipFill rotWithShape="1">
          <a:blip r:embed="rId3">
            <a:alphaModFix/>
          </a:blip>
          <a:srcRect b="0" l="0" r="0" t="0"/>
          <a:stretch/>
        </p:blipFill>
        <p:spPr>
          <a:xfrm>
            <a:off x="3966500" y="1065346"/>
            <a:ext cx="5025099" cy="3634822"/>
          </a:xfrm>
          <a:prstGeom prst="rect">
            <a:avLst/>
          </a:prstGeom>
          <a:noFill/>
          <a:ln>
            <a:noFill/>
          </a:ln>
        </p:spPr>
      </p:pic>
      <p:sp>
        <p:nvSpPr>
          <p:cNvPr id="385" name="Google Shape;385;g30113cdc600_0_0"/>
          <p:cNvSpPr/>
          <p:nvPr/>
        </p:nvSpPr>
        <p:spPr>
          <a:xfrm rot="3511390">
            <a:off x="7715334" y="1692274"/>
            <a:ext cx="534325" cy="267291"/>
          </a:xfrm>
          <a:prstGeom prst="rightArrow">
            <a:avLst>
              <a:gd fmla="val 10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700">
                <a:solidFill>
                  <a:srgbClr val="FFFFFF"/>
                </a:solidFill>
                <a:latin typeface="Roboto"/>
                <a:ea typeface="Roboto"/>
                <a:cs typeface="Roboto"/>
                <a:sym typeface="Roboto"/>
              </a:rPr>
              <a:t>Oct. 2024</a:t>
            </a:r>
            <a:endParaRPr b="0" i="0" sz="1400" u="none" cap="none" strike="noStrike">
              <a:solidFill>
                <a:srgbClr val="000000"/>
              </a:solidFill>
              <a:latin typeface="Roboto"/>
              <a:ea typeface="Roboto"/>
              <a:cs typeface="Roboto"/>
              <a:sym typeface="Roboto"/>
            </a:endParaRPr>
          </a:p>
        </p:txBody>
      </p:sp>
      <p:sp>
        <p:nvSpPr>
          <p:cNvPr id="386" name="Google Shape;386;g30113cdc600_0_0"/>
          <p:cNvSpPr/>
          <p:nvPr/>
        </p:nvSpPr>
        <p:spPr>
          <a:xfrm rot="3037611">
            <a:off x="6643230" y="1973484"/>
            <a:ext cx="534390" cy="267079"/>
          </a:xfrm>
          <a:prstGeom prst="rightArrow">
            <a:avLst>
              <a:gd fmla="val 10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700">
                <a:solidFill>
                  <a:srgbClr val="FFFFFF"/>
                </a:solidFill>
                <a:latin typeface="Roboto"/>
                <a:ea typeface="Roboto"/>
                <a:cs typeface="Roboto"/>
                <a:sym typeface="Roboto"/>
              </a:rPr>
              <a:t>Oct. 2024</a:t>
            </a:r>
            <a:endParaRPr sz="700">
              <a:solidFill>
                <a:srgbClr val="FFFFFF"/>
              </a:solidFill>
              <a:latin typeface="Roboto"/>
              <a:ea typeface="Roboto"/>
              <a:cs typeface="Roboto"/>
              <a:sym typeface="Roboto"/>
            </a:endParaRPr>
          </a:p>
        </p:txBody>
      </p:sp>
      <p:sp>
        <p:nvSpPr>
          <p:cNvPr id="387" name="Google Shape;387;g30113cdc600_0_0"/>
          <p:cNvSpPr/>
          <p:nvPr/>
        </p:nvSpPr>
        <p:spPr>
          <a:xfrm rot="3616983">
            <a:off x="6712118" y="3196048"/>
            <a:ext cx="534379" cy="266985"/>
          </a:xfrm>
          <a:prstGeom prst="rightArrow">
            <a:avLst>
              <a:gd fmla="val 10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700">
                <a:solidFill>
                  <a:srgbClr val="FFFFFF"/>
                </a:solidFill>
                <a:latin typeface="Roboto"/>
                <a:ea typeface="Roboto"/>
                <a:cs typeface="Roboto"/>
                <a:sym typeface="Roboto"/>
              </a:rPr>
              <a:t>Nov. 2024</a:t>
            </a:r>
            <a:endParaRPr b="0" i="0" sz="1400" u="none" cap="none" strike="noStrike">
              <a:solidFill>
                <a:srgbClr val="000000"/>
              </a:solidFill>
              <a:latin typeface="Roboto"/>
              <a:ea typeface="Roboto"/>
              <a:cs typeface="Roboto"/>
              <a:sym typeface="Roboto"/>
            </a:endParaRPr>
          </a:p>
        </p:txBody>
      </p:sp>
      <p:sp>
        <p:nvSpPr>
          <p:cNvPr id="388" name="Google Shape;388;g30113cdc600_0_0"/>
          <p:cNvSpPr/>
          <p:nvPr/>
        </p:nvSpPr>
        <p:spPr>
          <a:xfrm rot="-1407832">
            <a:off x="6166535" y="1449232"/>
            <a:ext cx="553029" cy="267394"/>
          </a:xfrm>
          <a:prstGeom prst="rightArrow">
            <a:avLst>
              <a:gd fmla="val 10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FFFFFF"/>
                </a:solidFill>
                <a:latin typeface="Roboto"/>
                <a:ea typeface="Roboto"/>
                <a:cs typeface="Roboto"/>
                <a:sym typeface="Roboto"/>
              </a:rPr>
              <a:t>May 2024</a:t>
            </a:r>
            <a:endParaRPr b="0" i="0" sz="700" u="none" cap="none" strike="noStrike">
              <a:solidFill>
                <a:srgbClr val="FFFFFF"/>
              </a:solidFill>
              <a:latin typeface="Roboto"/>
              <a:ea typeface="Roboto"/>
              <a:cs typeface="Roboto"/>
              <a:sym typeface="Roboto"/>
            </a:endParaRPr>
          </a:p>
        </p:txBody>
      </p:sp>
      <p:sp>
        <p:nvSpPr>
          <p:cNvPr id="389" name="Google Shape;389;g30113cdc600_0_0"/>
          <p:cNvSpPr/>
          <p:nvPr/>
        </p:nvSpPr>
        <p:spPr>
          <a:xfrm rot="1798577">
            <a:off x="5570907" y="2032335"/>
            <a:ext cx="534383" cy="267322"/>
          </a:xfrm>
          <a:prstGeom prst="rightArrow">
            <a:avLst>
              <a:gd fmla="val 10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FFFFFF"/>
                </a:solidFill>
                <a:latin typeface="Roboto"/>
                <a:ea typeface="Roboto"/>
                <a:cs typeface="Roboto"/>
                <a:sym typeface="Roboto"/>
              </a:rPr>
              <a:t>July 2024</a:t>
            </a:r>
            <a:endParaRPr b="0" i="0" sz="700" u="none" cap="none" strike="noStrike">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g28390361a20_0_974"/>
          <p:cNvSpPr txBox="1"/>
          <p:nvPr/>
        </p:nvSpPr>
        <p:spPr>
          <a:xfrm>
            <a:off x="2135025" y="2387100"/>
            <a:ext cx="4962600" cy="9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32D61"/>
              </a:buClr>
              <a:buSzPts val="2800"/>
              <a:buFont typeface="Roboto"/>
              <a:buNone/>
            </a:pPr>
            <a:r>
              <a:t/>
            </a:r>
            <a:endParaRPr b="0" i="0" sz="600" u="none" cap="none" strike="noStrike">
              <a:solidFill>
                <a:schemeClr val="lt1"/>
              </a:solidFill>
              <a:latin typeface="Arial"/>
              <a:ea typeface="Arial"/>
              <a:cs typeface="Arial"/>
              <a:sym typeface="Arial"/>
            </a:endParaRPr>
          </a:p>
        </p:txBody>
      </p:sp>
      <p:sp>
        <p:nvSpPr>
          <p:cNvPr id="395" name="Google Shape;395;g28390361a20_0_974"/>
          <p:cNvSpPr txBox="1"/>
          <p:nvPr/>
        </p:nvSpPr>
        <p:spPr>
          <a:xfrm>
            <a:off x="2324911" y="3999011"/>
            <a:ext cx="4084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28390361a20_0_974"/>
          <p:cNvSpPr txBox="1"/>
          <p:nvPr/>
        </p:nvSpPr>
        <p:spPr>
          <a:xfrm>
            <a:off x="7286135" y="3813498"/>
            <a:ext cx="1524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28390361a20_0_974"/>
          <p:cNvSpPr txBox="1"/>
          <p:nvPr/>
        </p:nvSpPr>
        <p:spPr>
          <a:xfrm>
            <a:off x="3632600" y="64725"/>
            <a:ext cx="27771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Roboto"/>
                <a:ea typeface="Roboto"/>
                <a:cs typeface="Roboto"/>
                <a:sym typeface="Roboto"/>
              </a:rPr>
              <a:t>Grants</a:t>
            </a:r>
            <a:endParaRPr b="1" sz="3200">
              <a:solidFill>
                <a:schemeClr val="dk1"/>
              </a:solidFill>
              <a:latin typeface="Roboto"/>
              <a:ea typeface="Roboto"/>
              <a:cs typeface="Roboto"/>
              <a:sym typeface="Roboto"/>
            </a:endParaRPr>
          </a:p>
        </p:txBody>
      </p:sp>
      <p:sp>
        <p:nvSpPr>
          <p:cNvPr id="398" name="Google Shape;398;g28390361a20_0_974"/>
          <p:cNvSpPr txBox="1"/>
          <p:nvPr/>
        </p:nvSpPr>
        <p:spPr>
          <a:xfrm>
            <a:off x="214975" y="1026675"/>
            <a:ext cx="8966400" cy="24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a:ea typeface="Roboto"/>
              <a:cs typeface="Roboto"/>
              <a:sym typeface="Roboto"/>
            </a:endParaRPr>
          </a:p>
        </p:txBody>
      </p:sp>
      <p:pic>
        <p:nvPicPr>
          <p:cNvPr id="399" name="Google Shape;399;g28390361a20_0_974"/>
          <p:cNvPicPr preferRelativeResize="0"/>
          <p:nvPr/>
        </p:nvPicPr>
        <p:blipFill>
          <a:blip r:embed="rId3">
            <a:alphaModFix/>
          </a:blip>
          <a:stretch>
            <a:fillRect/>
          </a:stretch>
        </p:blipFill>
        <p:spPr>
          <a:xfrm>
            <a:off x="0" y="906802"/>
            <a:ext cx="9143999" cy="3329896"/>
          </a:xfrm>
          <a:prstGeom prst="rect">
            <a:avLst/>
          </a:prstGeom>
          <a:noFill/>
          <a:ln>
            <a:noFill/>
          </a:ln>
        </p:spPr>
      </p:pic>
      <p:sp>
        <p:nvSpPr>
          <p:cNvPr id="400" name="Google Shape;400;g28390361a20_0_974"/>
          <p:cNvSpPr txBox="1"/>
          <p:nvPr/>
        </p:nvSpPr>
        <p:spPr>
          <a:xfrm>
            <a:off x="149400" y="4393700"/>
            <a:ext cx="88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highlight>
                  <a:srgbClr val="FFFFFF"/>
                </a:highlight>
                <a:latin typeface="Roboto"/>
                <a:ea typeface="Roboto"/>
                <a:cs typeface="Roboto"/>
                <a:sym typeface="Roboto"/>
              </a:rPr>
              <a:t>S</a:t>
            </a:r>
            <a:r>
              <a:rPr b="1" lang="en-US">
                <a:solidFill>
                  <a:schemeClr val="dk1"/>
                </a:solidFill>
                <a:latin typeface="Roboto"/>
                <a:ea typeface="Roboto"/>
                <a:cs typeface="Roboto"/>
                <a:sym typeface="Roboto"/>
              </a:rPr>
              <a:t>IPA grant programs are designed to connect residents to government through digital government services.</a:t>
            </a:r>
            <a:endParaRPr sz="16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28390361a20_0_794"/>
          <p:cNvSpPr txBox="1"/>
          <p:nvPr/>
        </p:nvSpPr>
        <p:spPr>
          <a:xfrm>
            <a:off x="2200075" y="222975"/>
            <a:ext cx="4995000" cy="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Roboto"/>
                <a:ea typeface="Roboto"/>
                <a:cs typeface="Roboto"/>
                <a:sym typeface="Roboto"/>
              </a:rPr>
              <a:t>Cybersecurity Resources</a:t>
            </a:r>
            <a:endParaRPr b="1" sz="3200">
              <a:solidFill>
                <a:schemeClr val="dk1"/>
              </a:solidFill>
              <a:latin typeface="Roboto"/>
              <a:ea typeface="Roboto"/>
              <a:cs typeface="Roboto"/>
              <a:sym typeface="Roboto"/>
            </a:endParaRPr>
          </a:p>
        </p:txBody>
      </p:sp>
      <p:pic>
        <p:nvPicPr>
          <p:cNvPr id="406" name="Google Shape;406;g28390361a20_0_794"/>
          <p:cNvPicPr preferRelativeResize="0"/>
          <p:nvPr/>
        </p:nvPicPr>
        <p:blipFill>
          <a:blip r:embed="rId3">
            <a:alphaModFix/>
          </a:blip>
          <a:stretch>
            <a:fillRect/>
          </a:stretch>
        </p:blipFill>
        <p:spPr>
          <a:xfrm>
            <a:off x="152400" y="955275"/>
            <a:ext cx="8839200" cy="35964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8390361a20_0_851"/>
          <p:cNvSpPr txBox="1"/>
          <p:nvPr/>
        </p:nvSpPr>
        <p:spPr>
          <a:xfrm>
            <a:off x="2118325" y="48350"/>
            <a:ext cx="4995000" cy="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Roboto"/>
                <a:ea typeface="Roboto"/>
                <a:cs typeface="Roboto"/>
                <a:sym typeface="Roboto"/>
              </a:rPr>
              <a:t>Cybersecurity Resources</a:t>
            </a:r>
            <a:endParaRPr b="1" sz="3200">
              <a:solidFill>
                <a:schemeClr val="dk1"/>
              </a:solidFill>
              <a:latin typeface="Roboto"/>
              <a:ea typeface="Roboto"/>
              <a:cs typeface="Roboto"/>
              <a:sym typeface="Roboto"/>
            </a:endParaRPr>
          </a:p>
        </p:txBody>
      </p:sp>
      <p:pic>
        <p:nvPicPr>
          <p:cNvPr id="412" name="Google Shape;412;g28390361a20_0_851"/>
          <p:cNvPicPr preferRelativeResize="0"/>
          <p:nvPr/>
        </p:nvPicPr>
        <p:blipFill>
          <a:blip r:embed="rId3">
            <a:alphaModFix/>
          </a:blip>
          <a:stretch>
            <a:fillRect/>
          </a:stretch>
        </p:blipFill>
        <p:spPr>
          <a:xfrm>
            <a:off x="506375" y="680300"/>
            <a:ext cx="8131251" cy="2322550"/>
          </a:xfrm>
          <a:prstGeom prst="rect">
            <a:avLst/>
          </a:prstGeom>
          <a:noFill/>
          <a:ln>
            <a:noFill/>
          </a:ln>
        </p:spPr>
      </p:pic>
      <p:sp>
        <p:nvSpPr>
          <p:cNvPr id="413" name="Google Shape;413;g28390361a20_0_851"/>
          <p:cNvSpPr txBox="1"/>
          <p:nvPr/>
        </p:nvSpPr>
        <p:spPr>
          <a:xfrm>
            <a:off x="159925" y="3144075"/>
            <a:ext cx="8911800" cy="16932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lang="en-US" u="sng">
                <a:solidFill>
                  <a:schemeClr val="hlink"/>
                </a:solidFill>
                <a:latin typeface="Roboto"/>
                <a:ea typeface="Roboto"/>
                <a:cs typeface="Roboto"/>
                <a:sym typeface="Roboto"/>
                <a:hlinkClick r:id="rId4"/>
              </a:rPr>
              <a:t>Prosecutors Center for Excellence</a:t>
            </a:r>
            <a:endParaRPr u="sng">
              <a:solidFill>
                <a:schemeClr val="hlink"/>
              </a:solidFill>
              <a:latin typeface="Roboto"/>
              <a:ea typeface="Roboto"/>
              <a:cs typeface="Roboto"/>
              <a:sym typeface="Roboto"/>
            </a:endParaRPr>
          </a:p>
          <a:p>
            <a:pPr indent="0" lvl="0" marL="0" rtl="0" algn="r">
              <a:lnSpc>
                <a:spcPct val="150000"/>
              </a:lnSpc>
              <a:spcBef>
                <a:spcPts val="0"/>
              </a:spcBef>
              <a:spcAft>
                <a:spcPts val="0"/>
              </a:spcAft>
              <a:buNone/>
            </a:pPr>
            <a:r>
              <a:rPr lang="en-US" u="sng">
                <a:solidFill>
                  <a:schemeClr val="hlink"/>
                </a:solidFill>
                <a:latin typeface="Roboto"/>
                <a:ea typeface="Roboto"/>
                <a:cs typeface="Roboto"/>
                <a:sym typeface="Roboto"/>
                <a:hlinkClick r:id="rId5"/>
              </a:rPr>
              <a:t>Multi-State Information Sharing and Analysis Center</a:t>
            </a:r>
            <a:endParaRPr u="sng">
              <a:solidFill>
                <a:schemeClr val="hlink"/>
              </a:solidFill>
              <a:latin typeface="Roboto"/>
              <a:ea typeface="Roboto"/>
              <a:cs typeface="Roboto"/>
              <a:sym typeface="Roboto"/>
            </a:endParaRPr>
          </a:p>
          <a:p>
            <a:pPr indent="0" lvl="0" marL="0" rtl="0" algn="r">
              <a:lnSpc>
                <a:spcPct val="150000"/>
              </a:lnSpc>
              <a:spcBef>
                <a:spcPts val="0"/>
              </a:spcBef>
              <a:spcAft>
                <a:spcPts val="0"/>
              </a:spcAft>
              <a:buNone/>
            </a:pPr>
            <a:r>
              <a:rPr lang="en-US" u="sng">
                <a:solidFill>
                  <a:schemeClr val="hlink"/>
                </a:solidFill>
                <a:latin typeface="Roboto"/>
                <a:ea typeface="Roboto"/>
                <a:cs typeface="Roboto"/>
                <a:sym typeface="Roboto"/>
                <a:hlinkClick r:id="rId6"/>
              </a:rPr>
              <a:t>Colorado Information Analysis Center</a:t>
            </a:r>
            <a:endParaRPr u="sng">
              <a:solidFill>
                <a:schemeClr val="hlink"/>
              </a:solidFill>
              <a:latin typeface="Roboto"/>
              <a:ea typeface="Roboto"/>
              <a:cs typeface="Roboto"/>
              <a:sym typeface="Roboto"/>
            </a:endParaRPr>
          </a:p>
          <a:p>
            <a:pPr indent="0" lvl="0" marL="0" rtl="0" algn="r">
              <a:lnSpc>
                <a:spcPct val="150000"/>
              </a:lnSpc>
              <a:spcBef>
                <a:spcPts val="0"/>
              </a:spcBef>
              <a:spcAft>
                <a:spcPts val="0"/>
              </a:spcAft>
              <a:buNone/>
            </a:pPr>
            <a:r>
              <a:rPr lang="en-US">
                <a:solidFill>
                  <a:srgbClr val="1F497D"/>
                </a:solidFill>
                <a:latin typeface="Roboto"/>
                <a:ea typeface="Roboto"/>
                <a:cs typeface="Roboto"/>
                <a:sym typeface="Roboto"/>
              </a:rPr>
              <a:t>United States Secret Service – (recovering stolen funds)</a:t>
            </a:r>
            <a:endParaRPr>
              <a:solidFill>
                <a:srgbClr val="1F497D"/>
              </a:solidFill>
              <a:latin typeface="Roboto"/>
              <a:ea typeface="Roboto"/>
              <a:cs typeface="Roboto"/>
              <a:sym typeface="Roboto"/>
            </a:endParaRPr>
          </a:p>
          <a:p>
            <a:pPr indent="0" lvl="0" marL="0" rtl="0" algn="r">
              <a:lnSpc>
                <a:spcPct val="150000"/>
              </a:lnSpc>
              <a:spcBef>
                <a:spcPts val="0"/>
              </a:spcBef>
              <a:spcAft>
                <a:spcPts val="0"/>
              </a:spcAft>
              <a:buNone/>
            </a:pPr>
            <a:r>
              <a:rPr lang="en-US" u="sng">
                <a:solidFill>
                  <a:schemeClr val="hlink"/>
                </a:solidFill>
                <a:latin typeface="Roboto"/>
                <a:ea typeface="Roboto"/>
                <a:cs typeface="Roboto"/>
                <a:sym typeface="Roboto"/>
                <a:hlinkClick r:id="rId7"/>
              </a:rPr>
              <a:t>Colorado State and Local Cybersecurity Grant Program (SGLP)</a:t>
            </a:r>
            <a:endParaRPr u="sng">
              <a:solidFill>
                <a:schemeClr val="hlink"/>
              </a:solidFill>
              <a:latin typeface="Roboto"/>
              <a:ea typeface="Roboto"/>
              <a:cs typeface="Roboto"/>
              <a:sym typeface="Roboto"/>
            </a:endParaRPr>
          </a:p>
        </p:txBody>
      </p:sp>
      <p:sp>
        <p:nvSpPr>
          <p:cNvPr id="414" name="Google Shape;414;g28390361a20_0_851"/>
          <p:cNvSpPr/>
          <p:nvPr/>
        </p:nvSpPr>
        <p:spPr>
          <a:xfrm>
            <a:off x="297300" y="3032575"/>
            <a:ext cx="8815200" cy="1925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g28390361a20_0_851"/>
          <p:cNvSpPr txBox="1"/>
          <p:nvPr/>
        </p:nvSpPr>
        <p:spPr>
          <a:xfrm>
            <a:off x="394900" y="3236975"/>
            <a:ext cx="4065600" cy="9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2"/>
                </a:solidFill>
                <a:latin typeface="Roboto"/>
                <a:ea typeface="Roboto"/>
                <a:cs typeface="Roboto"/>
                <a:sym typeface="Roboto"/>
              </a:rPr>
              <a:t>Other </a:t>
            </a:r>
            <a:endParaRPr sz="3000">
              <a:solidFill>
                <a:schemeClr val="dk2"/>
              </a:solidFill>
              <a:latin typeface="Roboto"/>
              <a:ea typeface="Roboto"/>
              <a:cs typeface="Roboto"/>
              <a:sym typeface="Roboto"/>
            </a:endParaRPr>
          </a:p>
          <a:p>
            <a:pPr indent="0" lvl="0" marL="0" rtl="0" algn="l">
              <a:spcBef>
                <a:spcPts val="0"/>
              </a:spcBef>
              <a:spcAft>
                <a:spcPts val="0"/>
              </a:spcAft>
              <a:buNone/>
            </a:pPr>
            <a:r>
              <a:rPr lang="en-US" sz="3000">
                <a:solidFill>
                  <a:schemeClr val="dk2"/>
                </a:solidFill>
                <a:latin typeface="Roboto"/>
                <a:ea typeface="Roboto"/>
                <a:cs typeface="Roboto"/>
                <a:sym typeface="Roboto"/>
              </a:rPr>
              <a:t>Cybersecurity Resources:</a:t>
            </a:r>
            <a:endParaRPr sz="3000">
              <a:solidFill>
                <a:schemeClr val="dk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g28390361a20_0_911"/>
          <p:cNvSpPr txBox="1"/>
          <p:nvPr/>
        </p:nvSpPr>
        <p:spPr>
          <a:xfrm>
            <a:off x="2135025" y="2387100"/>
            <a:ext cx="4962600" cy="9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32D61"/>
              </a:buClr>
              <a:buSzPts val="2800"/>
              <a:buFont typeface="Roboto"/>
              <a:buNone/>
            </a:pPr>
            <a:r>
              <a:t/>
            </a:r>
            <a:endParaRPr b="0" i="0" sz="600" u="none" cap="none" strike="noStrike">
              <a:solidFill>
                <a:schemeClr val="lt1"/>
              </a:solidFill>
              <a:latin typeface="Arial"/>
              <a:ea typeface="Arial"/>
              <a:cs typeface="Arial"/>
              <a:sym typeface="Arial"/>
            </a:endParaRPr>
          </a:p>
        </p:txBody>
      </p:sp>
      <p:sp>
        <p:nvSpPr>
          <p:cNvPr id="421" name="Google Shape;421;g28390361a20_0_911"/>
          <p:cNvSpPr txBox="1"/>
          <p:nvPr/>
        </p:nvSpPr>
        <p:spPr>
          <a:xfrm>
            <a:off x="2324911" y="3999011"/>
            <a:ext cx="4084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28390361a20_0_911"/>
          <p:cNvSpPr txBox="1"/>
          <p:nvPr/>
        </p:nvSpPr>
        <p:spPr>
          <a:xfrm>
            <a:off x="7286135" y="3813498"/>
            <a:ext cx="1524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28390361a20_0_911"/>
          <p:cNvSpPr txBox="1"/>
          <p:nvPr/>
        </p:nvSpPr>
        <p:spPr>
          <a:xfrm>
            <a:off x="2490000" y="125900"/>
            <a:ext cx="53664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Roboto"/>
                <a:ea typeface="Roboto"/>
                <a:cs typeface="Roboto"/>
                <a:sym typeface="Roboto"/>
              </a:rPr>
              <a:t>Accessibility Resources</a:t>
            </a:r>
            <a:endParaRPr b="1" sz="3200">
              <a:solidFill>
                <a:schemeClr val="dk1"/>
              </a:solidFill>
              <a:latin typeface="Roboto"/>
              <a:ea typeface="Roboto"/>
              <a:cs typeface="Roboto"/>
              <a:sym typeface="Roboto"/>
            </a:endParaRPr>
          </a:p>
        </p:txBody>
      </p:sp>
      <p:sp>
        <p:nvSpPr>
          <p:cNvPr id="424" name="Google Shape;424;g28390361a20_0_911"/>
          <p:cNvSpPr txBox="1"/>
          <p:nvPr/>
        </p:nvSpPr>
        <p:spPr>
          <a:xfrm>
            <a:off x="140650" y="1959875"/>
            <a:ext cx="4586700" cy="2440500"/>
          </a:xfrm>
          <a:prstGeom prst="rect">
            <a:avLst/>
          </a:prstGeom>
          <a:noFill/>
          <a:ln>
            <a:noFill/>
          </a:ln>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US" sz="1600">
                <a:solidFill>
                  <a:schemeClr val="dk1"/>
                </a:solidFill>
                <a:latin typeface="Roboto"/>
                <a:ea typeface="Roboto"/>
                <a:cs typeface="Roboto"/>
                <a:sym typeface="Roboto"/>
              </a:rPr>
              <a:t>●</a:t>
            </a:r>
            <a:r>
              <a:rPr lang="en-US" sz="1800">
                <a:solidFill>
                  <a:schemeClr val="dk1"/>
                </a:solidFill>
                <a:latin typeface="Roboto"/>
                <a:ea typeface="Roboto"/>
                <a:cs typeface="Roboto"/>
                <a:sym typeface="Roboto"/>
              </a:rPr>
              <a:t>HB21-1110</a:t>
            </a:r>
            <a:endParaRPr sz="1800">
              <a:solidFill>
                <a:schemeClr val="dk1"/>
              </a:solidFill>
              <a:latin typeface="Roboto"/>
              <a:ea typeface="Roboto"/>
              <a:cs typeface="Roboto"/>
              <a:sym typeface="Roboto"/>
            </a:endParaRPr>
          </a:p>
          <a:p>
            <a:pPr indent="0" lvl="0" marL="12700" rtl="0" algn="l">
              <a:lnSpc>
                <a:spcPct val="115000"/>
              </a:lnSpc>
              <a:spcBef>
                <a:spcPts val="0"/>
              </a:spcBef>
              <a:spcAft>
                <a:spcPts val="0"/>
              </a:spcAft>
              <a:buClr>
                <a:schemeClr val="dk1"/>
              </a:buClr>
              <a:buSzPts val="1100"/>
              <a:buFont typeface="Arial"/>
              <a:buNone/>
            </a:pPr>
            <a:r>
              <a:rPr lang="en-US" sz="1800">
                <a:solidFill>
                  <a:schemeClr val="dk1"/>
                </a:solidFill>
                <a:latin typeface="Roboto"/>
                <a:ea typeface="Roboto"/>
                <a:cs typeface="Roboto"/>
                <a:sym typeface="Roboto"/>
              </a:rPr>
              <a:t>●State OIT Guidelines and Publications</a:t>
            </a:r>
            <a:endParaRPr sz="1800">
              <a:solidFill>
                <a:schemeClr val="dk1"/>
              </a:solidFill>
              <a:latin typeface="Roboto"/>
              <a:ea typeface="Roboto"/>
              <a:cs typeface="Roboto"/>
              <a:sym typeface="Roboto"/>
            </a:endParaRPr>
          </a:p>
          <a:p>
            <a:pPr indent="0" lvl="0" marL="12700" rtl="0" algn="l">
              <a:lnSpc>
                <a:spcPct val="115000"/>
              </a:lnSpc>
              <a:spcBef>
                <a:spcPts val="0"/>
              </a:spcBef>
              <a:spcAft>
                <a:spcPts val="0"/>
              </a:spcAft>
              <a:buClr>
                <a:schemeClr val="dk1"/>
              </a:buClr>
              <a:buSzPts val="1100"/>
              <a:buFont typeface="Arial"/>
              <a:buNone/>
            </a:pPr>
            <a:r>
              <a:rPr lang="en-US" sz="1800">
                <a:solidFill>
                  <a:schemeClr val="dk1"/>
                </a:solidFill>
                <a:latin typeface="Roboto"/>
                <a:ea typeface="Roboto"/>
                <a:cs typeface="Roboto"/>
                <a:sym typeface="Roboto"/>
              </a:rPr>
              <a:t>●Monthly Newsletters with Timely Updates</a:t>
            </a:r>
            <a:endParaRPr sz="1800">
              <a:solidFill>
                <a:schemeClr val="dk1"/>
              </a:solidFill>
              <a:latin typeface="Roboto"/>
              <a:ea typeface="Roboto"/>
              <a:cs typeface="Roboto"/>
              <a:sym typeface="Roboto"/>
            </a:endParaRPr>
          </a:p>
          <a:p>
            <a:pPr indent="0" lvl="0" marL="12700" rtl="0" algn="l">
              <a:lnSpc>
                <a:spcPct val="115000"/>
              </a:lnSpc>
              <a:spcBef>
                <a:spcPts val="0"/>
              </a:spcBef>
              <a:spcAft>
                <a:spcPts val="0"/>
              </a:spcAft>
              <a:buClr>
                <a:schemeClr val="dk1"/>
              </a:buClr>
              <a:buSzPts val="1100"/>
              <a:buFont typeface="Arial"/>
              <a:buNone/>
            </a:pPr>
            <a:r>
              <a:rPr lang="en-US" sz="1800">
                <a:solidFill>
                  <a:schemeClr val="dk1"/>
                </a:solidFill>
                <a:latin typeface="Roboto"/>
                <a:ea typeface="Roboto"/>
                <a:cs typeface="Roboto"/>
                <a:sym typeface="Roboto"/>
              </a:rPr>
              <a:t>●Accessible PDFs and Documents</a:t>
            </a:r>
            <a:endParaRPr sz="1800">
              <a:solidFill>
                <a:schemeClr val="dk1"/>
              </a:solidFill>
              <a:latin typeface="Roboto"/>
              <a:ea typeface="Roboto"/>
              <a:cs typeface="Roboto"/>
              <a:sym typeface="Roboto"/>
            </a:endParaRPr>
          </a:p>
          <a:p>
            <a:pPr indent="0" lvl="0" marL="12700" rtl="0" algn="l">
              <a:lnSpc>
                <a:spcPct val="115000"/>
              </a:lnSpc>
              <a:spcBef>
                <a:spcPts val="0"/>
              </a:spcBef>
              <a:spcAft>
                <a:spcPts val="0"/>
              </a:spcAft>
              <a:buClr>
                <a:schemeClr val="dk1"/>
              </a:buClr>
              <a:buSzPts val="1100"/>
              <a:buFont typeface="Arial"/>
              <a:buNone/>
            </a:pPr>
            <a:r>
              <a:rPr lang="en-US" sz="1800">
                <a:solidFill>
                  <a:schemeClr val="dk1"/>
                </a:solidFill>
                <a:latin typeface="Roboto"/>
                <a:ea typeface="Roboto"/>
                <a:cs typeface="Roboto"/>
                <a:sym typeface="Roboto"/>
              </a:rPr>
              <a:t>●Accessible Document, Presentation, Alt Text, and Images Guides</a:t>
            </a:r>
            <a:endParaRPr sz="1800">
              <a:solidFill>
                <a:schemeClr val="dk1"/>
              </a:solidFill>
              <a:latin typeface="Roboto"/>
              <a:ea typeface="Roboto"/>
              <a:cs typeface="Roboto"/>
              <a:sym typeface="Roboto"/>
            </a:endParaRPr>
          </a:p>
          <a:p>
            <a:pPr indent="0" lvl="0" marL="12700" rtl="0" algn="l">
              <a:lnSpc>
                <a:spcPct val="115000"/>
              </a:lnSpc>
              <a:spcBef>
                <a:spcPts val="0"/>
              </a:spcBef>
              <a:spcAft>
                <a:spcPts val="0"/>
              </a:spcAft>
              <a:buClr>
                <a:schemeClr val="dk1"/>
              </a:buClr>
              <a:buSzPts val="1100"/>
              <a:buFont typeface="Arial"/>
              <a:buNone/>
            </a:pPr>
            <a:r>
              <a:rPr lang="en-US" sz="1800">
                <a:solidFill>
                  <a:schemeClr val="dk1"/>
                </a:solidFill>
                <a:latin typeface="Roboto"/>
                <a:ea typeface="Roboto"/>
                <a:cs typeface="Roboto"/>
                <a:sym typeface="Roboto"/>
              </a:rPr>
              <a:t>●WCAG Standards</a:t>
            </a:r>
            <a:endParaRPr sz="1800">
              <a:solidFill>
                <a:schemeClr val="dk1"/>
              </a:solidFill>
              <a:latin typeface="Roboto"/>
              <a:ea typeface="Roboto"/>
              <a:cs typeface="Roboto"/>
              <a:sym typeface="Roboto"/>
            </a:endParaRPr>
          </a:p>
        </p:txBody>
      </p:sp>
      <p:pic>
        <p:nvPicPr>
          <p:cNvPr id="425" name="Google Shape;425;g28390361a20_0_911"/>
          <p:cNvPicPr preferRelativeResize="0"/>
          <p:nvPr/>
        </p:nvPicPr>
        <p:blipFill rotWithShape="1">
          <a:blip r:embed="rId3">
            <a:alphaModFix/>
          </a:blip>
          <a:srcRect b="5624" l="0" r="0" t="0"/>
          <a:stretch/>
        </p:blipFill>
        <p:spPr>
          <a:xfrm>
            <a:off x="4844350" y="1595850"/>
            <a:ext cx="4299650" cy="2646800"/>
          </a:xfrm>
          <a:prstGeom prst="rect">
            <a:avLst/>
          </a:prstGeom>
          <a:noFill/>
          <a:ln>
            <a:noFill/>
          </a:ln>
        </p:spPr>
      </p:pic>
      <p:sp>
        <p:nvSpPr>
          <p:cNvPr id="426" name="Google Shape;426;g28390361a20_0_911"/>
          <p:cNvSpPr txBox="1"/>
          <p:nvPr/>
        </p:nvSpPr>
        <p:spPr>
          <a:xfrm>
            <a:off x="0" y="694775"/>
            <a:ext cx="91440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400">
                <a:solidFill>
                  <a:schemeClr val="dk1"/>
                </a:solidFill>
                <a:latin typeface="Roboto"/>
                <a:ea typeface="Roboto"/>
                <a:cs typeface="Roboto"/>
                <a:sym typeface="Roboto"/>
              </a:rPr>
              <a:t>Visit the SIPA website for information on Accessibility</a:t>
            </a:r>
            <a:endParaRPr sz="24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4"/>
          <p:cNvSpPr txBox="1"/>
          <p:nvPr>
            <p:ph type="ctrTitle"/>
          </p:nvPr>
        </p:nvSpPr>
        <p:spPr>
          <a:xfrm>
            <a:off x="130083" y="-1028225"/>
            <a:ext cx="5391600" cy="2052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en-US"/>
              <a:t>Thank You</a:t>
            </a:r>
            <a:endParaRPr/>
          </a:p>
        </p:txBody>
      </p:sp>
      <p:sp>
        <p:nvSpPr>
          <p:cNvPr id="432" name="Google Shape;432;p24"/>
          <p:cNvSpPr txBox="1"/>
          <p:nvPr>
            <p:ph idx="1" type="subTitle"/>
          </p:nvPr>
        </p:nvSpPr>
        <p:spPr>
          <a:xfrm>
            <a:off x="209901" y="1062187"/>
            <a:ext cx="4464900" cy="1101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We look forward to </a:t>
            </a:r>
            <a:br>
              <a:rPr lang="en-US"/>
            </a:br>
            <a:r>
              <a:rPr lang="en-US"/>
              <a:t>working with you</a:t>
            </a:r>
            <a:endParaRPr/>
          </a:p>
        </p:txBody>
      </p:sp>
      <p:grpSp>
        <p:nvGrpSpPr>
          <p:cNvPr id="433" name="Google Shape;433;p24"/>
          <p:cNvGrpSpPr/>
          <p:nvPr/>
        </p:nvGrpSpPr>
        <p:grpSpPr>
          <a:xfrm>
            <a:off x="2946754" y="4277700"/>
            <a:ext cx="1728057" cy="641543"/>
            <a:chOff x="2775941" y="4115652"/>
            <a:chExt cx="1728057" cy="641543"/>
          </a:xfrm>
        </p:grpSpPr>
        <p:sp>
          <p:nvSpPr>
            <p:cNvPr id="434" name="Google Shape;434;p24"/>
            <p:cNvSpPr txBox="1"/>
            <p:nvPr/>
          </p:nvSpPr>
          <p:spPr>
            <a:xfrm>
              <a:off x="3022780" y="4115652"/>
              <a:ext cx="1481218" cy="641543"/>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2"/>
                </a:buClr>
                <a:buSzPts val="2800"/>
                <a:buFont typeface="Arial"/>
                <a:buNone/>
              </a:pPr>
              <a:r>
                <a:rPr b="0" i="0" lang="en-US" sz="1200" u="none" cap="none" strike="noStrike">
                  <a:solidFill>
                    <a:schemeClr val="lt1"/>
                  </a:solidFill>
                  <a:latin typeface="Roboto Medium"/>
                  <a:ea typeface="Roboto Medium"/>
                  <a:cs typeface="Roboto Medium"/>
                  <a:sym typeface="Roboto Medium"/>
                </a:rPr>
                <a:t>720-409-5634</a:t>
              </a:r>
              <a:endParaRPr b="0" i="0" sz="1200" u="none" cap="none" strike="noStrike">
                <a:solidFill>
                  <a:schemeClr val="lt1"/>
                </a:solidFill>
                <a:latin typeface="Roboto Medium"/>
                <a:ea typeface="Roboto Medium"/>
                <a:cs typeface="Roboto Medium"/>
                <a:sym typeface="Roboto Medium"/>
              </a:endParaRPr>
            </a:p>
          </p:txBody>
        </p:sp>
        <p:pic>
          <p:nvPicPr>
            <p:cNvPr id="435" name="Google Shape;435;p24"/>
            <p:cNvPicPr preferRelativeResize="0"/>
            <p:nvPr/>
          </p:nvPicPr>
          <p:blipFill rotWithShape="1">
            <a:blip r:embed="rId3">
              <a:alphaModFix/>
            </a:blip>
            <a:srcRect b="0" l="0" r="0" t="0"/>
            <a:stretch/>
          </p:blipFill>
          <p:spPr>
            <a:xfrm>
              <a:off x="2775941" y="4202643"/>
              <a:ext cx="315812" cy="315812"/>
            </a:xfrm>
            <a:prstGeom prst="rect">
              <a:avLst/>
            </a:prstGeom>
            <a:noFill/>
            <a:ln>
              <a:noFill/>
            </a:ln>
          </p:spPr>
        </p:pic>
      </p:grpSp>
      <p:grpSp>
        <p:nvGrpSpPr>
          <p:cNvPr id="436" name="Google Shape;436;p24"/>
          <p:cNvGrpSpPr/>
          <p:nvPr/>
        </p:nvGrpSpPr>
        <p:grpSpPr>
          <a:xfrm>
            <a:off x="6806074" y="4277700"/>
            <a:ext cx="1792410" cy="641543"/>
            <a:chOff x="6806074" y="4115652"/>
            <a:chExt cx="1792410" cy="641543"/>
          </a:xfrm>
        </p:grpSpPr>
        <p:sp>
          <p:nvSpPr>
            <p:cNvPr id="437" name="Google Shape;437;p24"/>
            <p:cNvSpPr txBox="1"/>
            <p:nvPr/>
          </p:nvSpPr>
          <p:spPr>
            <a:xfrm>
              <a:off x="7117266" y="4115652"/>
              <a:ext cx="1481218" cy="641543"/>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2"/>
                </a:buClr>
                <a:buSzPts val="2800"/>
                <a:buFont typeface="Arial"/>
                <a:buNone/>
              </a:pPr>
              <a:r>
                <a:rPr b="0" i="0" lang="en-US" sz="1200" u="none" cap="none" strike="noStrike">
                  <a:solidFill>
                    <a:schemeClr val="lt1"/>
                  </a:solidFill>
                  <a:latin typeface="Roboto Medium"/>
                  <a:ea typeface="Roboto Medium"/>
                  <a:cs typeface="Roboto Medium"/>
                  <a:sym typeface="Roboto Medium"/>
                </a:rPr>
                <a:t>sipa.colorado.gov</a:t>
              </a:r>
              <a:endParaRPr b="0" i="0" sz="1200" u="none" cap="none" strike="noStrike">
                <a:solidFill>
                  <a:schemeClr val="lt1"/>
                </a:solidFill>
                <a:latin typeface="Roboto Medium"/>
                <a:ea typeface="Roboto Medium"/>
                <a:cs typeface="Roboto Medium"/>
                <a:sym typeface="Roboto Medium"/>
              </a:endParaRPr>
            </a:p>
          </p:txBody>
        </p:sp>
        <p:pic>
          <p:nvPicPr>
            <p:cNvPr id="438" name="Google Shape;438;p24"/>
            <p:cNvPicPr preferRelativeResize="0"/>
            <p:nvPr/>
          </p:nvPicPr>
          <p:blipFill rotWithShape="1">
            <a:blip r:embed="rId4">
              <a:alphaModFix/>
            </a:blip>
            <a:srcRect b="0" l="0" r="0" t="0"/>
            <a:stretch/>
          </p:blipFill>
          <p:spPr>
            <a:xfrm>
              <a:off x="6806074" y="4179024"/>
              <a:ext cx="267002" cy="267002"/>
            </a:xfrm>
            <a:prstGeom prst="rect">
              <a:avLst/>
            </a:prstGeom>
            <a:noFill/>
            <a:ln>
              <a:noFill/>
            </a:ln>
          </p:spPr>
        </p:pic>
      </p:grpSp>
      <p:grpSp>
        <p:nvGrpSpPr>
          <p:cNvPr id="439" name="Google Shape;439;p24"/>
          <p:cNvGrpSpPr/>
          <p:nvPr/>
        </p:nvGrpSpPr>
        <p:grpSpPr>
          <a:xfrm>
            <a:off x="4776734" y="4277700"/>
            <a:ext cx="1730706" cy="641543"/>
            <a:chOff x="4776734" y="4115652"/>
            <a:chExt cx="1730706" cy="641543"/>
          </a:xfrm>
        </p:grpSpPr>
        <p:sp>
          <p:nvSpPr>
            <p:cNvPr id="440" name="Google Shape;440;p24"/>
            <p:cNvSpPr txBox="1"/>
            <p:nvPr/>
          </p:nvSpPr>
          <p:spPr>
            <a:xfrm>
              <a:off x="5026222" y="4115652"/>
              <a:ext cx="1481218" cy="641543"/>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2"/>
                </a:buClr>
                <a:buSzPts val="2800"/>
                <a:buFont typeface="Arial"/>
                <a:buNone/>
              </a:pPr>
              <a:r>
                <a:rPr b="0" i="0" lang="en-US" sz="1200" u="none" cap="none" strike="noStrike">
                  <a:solidFill>
                    <a:schemeClr val="lt1"/>
                  </a:solidFill>
                  <a:latin typeface="Roboto Medium"/>
                  <a:ea typeface="Roboto Medium"/>
                  <a:cs typeface="Roboto Medium"/>
                  <a:sym typeface="Roboto Medium"/>
                </a:rPr>
                <a:t>sipa@cosipa.gov</a:t>
              </a:r>
              <a:endParaRPr b="0" i="0" sz="1200" u="none" cap="none" strike="noStrike">
                <a:solidFill>
                  <a:schemeClr val="lt1"/>
                </a:solidFill>
                <a:latin typeface="Roboto Medium"/>
                <a:ea typeface="Roboto Medium"/>
                <a:cs typeface="Roboto Medium"/>
                <a:sym typeface="Roboto Medium"/>
              </a:endParaRPr>
            </a:p>
          </p:txBody>
        </p:sp>
        <p:pic>
          <p:nvPicPr>
            <p:cNvPr id="441" name="Google Shape;441;p24"/>
            <p:cNvPicPr preferRelativeResize="0"/>
            <p:nvPr/>
          </p:nvPicPr>
          <p:blipFill rotWithShape="1">
            <a:blip r:embed="rId5">
              <a:alphaModFix/>
            </a:blip>
            <a:srcRect b="0" l="0" r="0" t="0"/>
            <a:stretch/>
          </p:blipFill>
          <p:spPr>
            <a:xfrm>
              <a:off x="4776734" y="4219997"/>
              <a:ext cx="246723" cy="185058"/>
            </a:xfrm>
            <a:prstGeom prst="rect">
              <a:avLst/>
            </a:prstGeom>
            <a:noFill/>
            <a:ln>
              <a:noFill/>
            </a:ln>
          </p:spPr>
        </p:pic>
      </p:grpSp>
      <p:grpSp>
        <p:nvGrpSpPr>
          <p:cNvPr id="442" name="Google Shape;442;p24"/>
          <p:cNvGrpSpPr/>
          <p:nvPr/>
        </p:nvGrpSpPr>
        <p:grpSpPr>
          <a:xfrm>
            <a:off x="395821" y="4277700"/>
            <a:ext cx="2240724" cy="641543"/>
            <a:chOff x="395821" y="4115652"/>
            <a:chExt cx="2240724" cy="641543"/>
          </a:xfrm>
        </p:grpSpPr>
        <p:sp>
          <p:nvSpPr>
            <p:cNvPr id="443" name="Google Shape;443;p24"/>
            <p:cNvSpPr txBox="1"/>
            <p:nvPr/>
          </p:nvSpPr>
          <p:spPr>
            <a:xfrm>
              <a:off x="622891" y="4115652"/>
              <a:ext cx="2013654" cy="641543"/>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2"/>
                </a:buClr>
                <a:buSzPts val="2800"/>
                <a:buFont typeface="Arial"/>
                <a:buNone/>
              </a:pPr>
              <a:r>
                <a:rPr b="0" i="0" lang="en-US" sz="1200" u="none" cap="none" strike="noStrike">
                  <a:solidFill>
                    <a:schemeClr val="lt1"/>
                  </a:solidFill>
                  <a:latin typeface="Roboto Medium"/>
                  <a:ea typeface="Roboto Medium"/>
                  <a:cs typeface="Roboto Medium"/>
                  <a:sym typeface="Roboto Medium"/>
                </a:rPr>
                <a:t>950 S Cherry St., Suite 900</a:t>
              </a:r>
              <a:endParaRPr/>
            </a:p>
            <a:p>
              <a:pPr indent="0" lvl="0" marL="0" marR="0" rtl="0" algn="l">
                <a:lnSpc>
                  <a:spcPct val="100000"/>
                </a:lnSpc>
                <a:spcBef>
                  <a:spcPts val="0"/>
                </a:spcBef>
                <a:spcAft>
                  <a:spcPts val="0"/>
                </a:spcAft>
                <a:buClr>
                  <a:schemeClr val="dk2"/>
                </a:buClr>
                <a:buSzPts val="2800"/>
                <a:buFont typeface="Arial"/>
                <a:buNone/>
              </a:pPr>
              <a:r>
                <a:rPr b="0" i="0" lang="en-US" sz="1200" u="none" cap="none" strike="noStrike">
                  <a:solidFill>
                    <a:schemeClr val="lt1"/>
                  </a:solidFill>
                  <a:latin typeface="Roboto Medium"/>
                  <a:ea typeface="Roboto Medium"/>
                  <a:cs typeface="Roboto Medium"/>
                  <a:sym typeface="Roboto Medium"/>
                </a:rPr>
                <a:t>Denver, CO 80246</a:t>
              </a:r>
              <a:endParaRPr/>
            </a:p>
          </p:txBody>
        </p:sp>
        <p:pic>
          <p:nvPicPr>
            <p:cNvPr id="444" name="Google Shape;444;p24"/>
            <p:cNvPicPr preferRelativeResize="0"/>
            <p:nvPr/>
          </p:nvPicPr>
          <p:blipFill rotWithShape="1">
            <a:blip r:embed="rId6">
              <a:alphaModFix/>
            </a:blip>
            <a:srcRect b="0" l="0" r="0" t="0"/>
            <a:stretch/>
          </p:blipFill>
          <p:spPr>
            <a:xfrm>
              <a:off x="395821" y="4225768"/>
              <a:ext cx="194826" cy="259259"/>
            </a:xfrm>
            <a:prstGeom prst="rect">
              <a:avLst/>
            </a:prstGeom>
            <a:noFill/>
            <a:ln>
              <a:noFill/>
            </a:ln>
          </p:spPr>
        </p:pic>
      </p:grpSp>
      <p:cxnSp>
        <p:nvCxnSpPr>
          <p:cNvPr id="445" name="Google Shape;445;p24"/>
          <p:cNvCxnSpPr/>
          <p:nvPr/>
        </p:nvCxnSpPr>
        <p:spPr>
          <a:xfrm>
            <a:off x="395821" y="4178463"/>
            <a:ext cx="8343065" cy="0"/>
          </a:xfrm>
          <a:prstGeom prst="straightConnector1">
            <a:avLst/>
          </a:prstGeom>
          <a:noFill/>
          <a:ln cap="flat" cmpd="sng" w="9525">
            <a:solidFill>
              <a:schemeClr val="accent2"/>
            </a:solidFill>
            <a:prstDash val="solid"/>
            <a:round/>
            <a:headEnd len="sm" w="sm" type="none"/>
            <a:tailEnd len="sm" w="sm" type="none"/>
          </a:ln>
        </p:spPr>
      </p:cxnSp>
      <p:sp>
        <p:nvSpPr>
          <p:cNvPr id="446" name="Google Shape;446;p24"/>
          <p:cNvSpPr txBox="1"/>
          <p:nvPr/>
        </p:nvSpPr>
        <p:spPr>
          <a:xfrm>
            <a:off x="395825" y="3407175"/>
            <a:ext cx="3349200" cy="4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lt1"/>
                </a:solidFill>
                <a:latin typeface="Roboto"/>
                <a:ea typeface="Roboto"/>
                <a:cs typeface="Roboto"/>
                <a:sym typeface="Roboto"/>
                <a:hlinkClick r:id="rId7">
                  <a:extLst>
                    <a:ext uri="{A12FA001-AC4F-418D-AE19-62706E023703}">
                      <ahyp:hlinkClr val="tx"/>
                    </a:ext>
                  </a:extLst>
                </a:hlinkClick>
              </a:rPr>
              <a:t>duane@cosipa.gov</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US" sz="1800">
                <a:solidFill>
                  <a:schemeClr val="lt1"/>
                </a:solidFill>
                <a:latin typeface="Roboto"/>
                <a:ea typeface="Roboto"/>
                <a:cs typeface="Roboto"/>
                <a:sym typeface="Roboto"/>
              </a:rPr>
              <a:t>303-324-9027</a:t>
            </a:r>
            <a:endParaRPr sz="18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152"/>
        </a:solidFill>
      </p:bgPr>
    </p:bg>
    <p:spTree>
      <p:nvGrpSpPr>
        <p:cNvPr id="191" name="Shape 191"/>
        <p:cNvGrpSpPr/>
        <p:nvPr/>
      </p:nvGrpSpPr>
      <p:grpSpPr>
        <a:xfrm>
          <a:off x="0" y="0"/>
          <a:ext cx="0" cy="0"/>
          <a:chOff x="0" y="0"/>
          <a:chExt cx="0" cy="0"/>
        </a:xfrm>
      </p:grpSpPr>
      <p:sp>
        <p:nvSpPr>
          <p:cNvPr id="192" name="Google Shape;192;g28393f89aa9_0_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93" name="Google Shape;193;g28393f89aa9_0_9"/>
          <p:cNvSpPr txBox="1"/>
          <p:nvPr/>
        </p:nvSpPr>
        <p:spPr>
          <a:xfrm>
            <a:off x="2823807" y="281299"/>
            <a:ext cx="3488700" cy="4002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2400"/>
              <a:buFont typeface="Arial"/>
              <a:buNone/>
            </a:pPr>
            <a:r>
              <a:rPr b="1" i="0" lang="en-US" sz="2600" u="none" cap="none" strike="noStrike">
                <a:solidFill>
                  <a:schemeClr val="lt1"/>
                </a:solidFill>
                <a:latin typeface="Roboto"/>
                <a:ea typeface="Roboto"/>
                <a:cs typeface="Roboto"/>
                <a:sym typeface="Roboto"/>
              </a:rPr>
              <a:t>Introductions</a:t>
            </a:r>
            <a:endParaRPr b="1" i="0" sz="2600" u="none" cap="none" strike="noStrike">
              <a:solidFill>
                <a:schemeClr val="lt1"/>
              </a:solidFill>
              <a:latin typeface="Roboto"/>
              <a:ea typeface="Roboto"/>
              <a:cs typeface="Roboto"/>
              <a:sym typeface="Roboto"/>
            </a:endParaRPr>
          </a:p>
        </p:txBody>
      </p:sp>
      <p:sp>
        <p:nvSpPr>
          <p:cNvPr id="194" name="Google Shape;194;g28393f89aa9_0_9"/>
          <p:cNvSpPr txBox="1"/>
          <p:nvPr/>
        </p:nvSpPr>
        <p:spPr>
          <a:xfrm>
            <a:off x="67375" y="853475"/>
            <a:ext cx="56301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u="none" cap="none" strike="noStrike">
                <a:solidFill>
                  <a:schemeClr val="lt1"/>
                </a:solidFill>
                <a:latin typeface="Roboto"/>
                <a:ea typeface="Roboto"/>
                <a:cs typeface="Roboto"/>
                <a:sym typeface="Roboto"/>
              </a:rPr>
              <a:t>Kara Finch</a:t>
            </a:r>
            <a:r>
              <a:rPr b="0" i="0" lang="en-US" u="none" cap="none" strike="noStrike">
                <a:solidFill>
                  <a:schemeClr val="lt1"/>
                </a:solidFill>
                <a:latin typeface="Roboto"/>
                <a:ea typeface="Roboto"/>
                <a:cs typeface="Roboto"/>
                <a:sym typeface="Roboto"/>
              </a:rPr>
              <a:t> joined SIPA in August 2019. As the  Contract Manager &amp; Legislative Liaison, she represents SIPA in legislative matters, </a:t>
            </a:r>
            <a:r>
              <a:rPr b="0" i="0" lang="en-US" u="none" cap="none" strike="noStrike">
                <a:solidFill>
                  <a:schemeClr val="lt1"/>
                </a:solidFill>
                <a:latin typeface="Roboto"/>
                <a:ea typeface="Roboto"/>
                <a:cs typeface="Roboto"/>
                <a:sym typeface="Roboto"/>
                <a:extLst>
                  <a:ext uri="http://customooxmlschemas.google.com/">
                    <go:slidesCustomData xmlns:go="http://customooxmlschemas.google.com/" textRoundtripDataId="0"/>
                  </a:ext>
                </a:extLst>
              </a:rPr>
              <a:t>tracks</a:t>
            </a:r>
            <a:r>
              <a:rPr b="0" i="0" lang="en-US" u="none" cap="none" strike="noStrike">
                <a:solidFill>
                  <a:schemeClr val="lt1"/>
                </a:solidFill>
                <a:latin typeface="Roboto"/>
                <a:ea typeface="Roboto"/>
                <a:cs typeface="Roboto"/>
                <a:sym typeface="Roboto"/>
              </a:rPr>
              <a:t> legislation that impacts the mission of SIPA and the customers SIPA serves, and negotiates and manages software and services contracts. Prior to joining SIPA, Kara worked in higher education procurement at the University of Colorado and the University of Notre Dame. </a:t>
            </a:r>
            <a:endParaRPr b="0" i="0" u="none" cap="none" strike="noStrike">
              <a:solidFill>
                <a:schemeClr val="lt1"/>
              </a:solidFill>
              <a:latin typeface="Roboto"/>
              <a:ea typeface="Roboto"/>
              <a:cs typeface="Roboto"/>
              <a:sym typeface="Roboto"/>
            </a:endParaRPr>
          </a:p>
        </p:txBody>
      </p:sp>
      <p:sp>
        <p:nvSpPr>
          <p:cNvPr id="195" name="Google Shape;195;g28393f89aa9_0_9"/>
          <p:cNvSpPr txBox="1"/>
          <p:nvPr/>
        </p:nvSpPr>
        <p:spPr>
          <a:xfrm>
            <a:off x="2979825" y="3013100"/>
            <a:ext cx="61005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u="none" cap="none" strike="noStrike">
                <a:solidFill>
                  <a:schemeClr val="lt1"/>
                </a:solidFill>
                <a:latin typeface="Roboto"/>
                <a:ea typeface="Roboto"/>
                <a:cs typeface="Roboto"/>
                <a:sym typeface="Roboto"/>
              </a:rPr>
              <a:t>Duane Tucker</a:t>
            </a:r>
            <a:r>
              <a:rPr b="0" i="0" lang="en-US" u="none" cap="none" strike="noStrike">
                <a:solidFill>
                  <a:schemeClr val="lt1"/>
                </a:solidFill>
                <a:latin typeface="Roboto"/>
                <a:ea typeface="Roboto"/>
                <a:cs typeface="Roboto"/>
                <a:sym typeface="Roboto"/>
              </a:rPr>
              <a:t> joined SIPA in May 2022 serving in a new role as the Customer Success Director. Duane </a:t>
            </a:r>
            <a:r>
              <a:rPr lang="en-US">
                <a:solidFill>
                  <a:schemeClr val="lt1"/>
                </a:solidFill>
                <a:latin typeface="Roboto"/>
                <a:ea typeface="Roboto"/>
                <a:cs typeface="Roboto"/>
                <a:sym typeface="Roboto"/>
              </a:rPr>
              <a:t>connects</a:t>
            </a:r>
            <a:r>
              <a:rPr b="0" i="0" lang="en-US" u="none" cap="none" strike="noStrike">
                <a:solidFill>
                  <a:schemeClr val="lt1"/>
                </a:solidFill>
                <a:latin typeface="Roboto"/>
                <a:ea typeface="Roboto"/>
                <a:cs typeface="Roboto"/>
                <a:sym typeface="Roboto"/>
              </a:rPr>
              <a:t> customers </a:t>
            </a:r>
            <a:r>
              <a:rPr lang="en-US">
                <a:solidFill>
                  <a:schemeClr val="lt1"/>
                </a:solidFill>
                <a:latin typeface="Roboto"/>
                <a:ea typeface="Roboto"/>
                <a:cs typeface="Roboto"/>
                <a:sym typeface="Roboto"/>
              </a:rPr>
              <a:t>with SIPA’s portfolio of products and services through</a:t>
            </a:r>
            <a:r>
              <a:rPr b="0" i="0" lang="en-US" u="none" cap="none" strike="noStrike">
                <a:solidFill>
                  <a:schemeClr val="lt1"/>
                </a:solidFill>
                <a:latin typeface="Roboto"/>
                <a:ea typeface="Roboto"/>
                <a:cs typeface="Roboto"/>
                <a:sym typeface="Roboto"/>
              </a:rPr>
              <a:t> the adoption of current and future technology solutions, and focuses on creating a meaningful customer experience. Duane brings many years of experience working in the public sector, most recently as the Director of Strategic Procurement at the University of Colorado. </a:t>
            </a:r>
            <a:endParaRPr b="0" i="0" u="none" cap="none" strike="noStrike">
              <a:solidFill>
                <a:schemeClr val="lt1"/>
              </a:solidFill>
              <a:latin typeface="Roboto"/>
              <a:ea typeface="Roboto"/>
              <a:cs typeface="Roboto"/>
              <a:sym typeface="Roboto"/>
            </a:endParaRPr>
          </a:p>
        </p:txBody>
      </p:sp>
      <p:pic>
        <p:nvPicPr>
          <p:cNvPr id="196" name="Google Shape;196;g28393f89aa9_0_9"/>
          <p:cNvPicPr preferRelativeResize="0"/>
          <p:nvPr/>
        </p:nvPicPr>
        <p:blipFill>
          <a:blip r:embed="rId3">
            <a:alphaModFix/>
          </a:blip>
          <a:stretch>
            <a:fillRect/>
          </a:stretch>
        </p:blipFill>
        <p:spPr>
          <a:xfrm>
            <a:off x="478771" y="2802421"/>
            <a:ext cx="2191373" cy="2000225"/>
          </a:xfrm>
          <a:prstGeom prst="rect">
            <a:avLst/>
          </a:prstGeom>
          <a:noFill/>
          <a:ln>
            <a:noFill/>
          </a:ln>
        </p:spPr>
      </p:pic>
      <p:pic>
        <p:nvPicPr>
          <p:cNvPr id="197" name="Google Shape;197;g28393f89aa9_0_9"/>
          <p:cNvPicPr preferRelativeResize="0"/>
          <p:nvPr/>
        </p:nvPicPr>
        <p:blipFill>
          <a:blip r:embed="rId4">
            <a:alphaModFix/>
          </a:blip>
          <a:stretch>
            <a:fillRect/>
          </a:stretch>
        </p:blipFill>
        <p:spPr>
          <a:xfrm>
            <a:off x="6243676" y="724486"/>
            <a:ext cx="2085971" cy="1951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8390361a20_0_0"/>
          <p:cNvSpPr/>
          <p:nvPr/>
        </p:nvSpPr>
        <p:spPr>
          <a:xfrm>
            <a:off x="0" y="1898248"/>
            <a:ext cx="3040200" cy="3245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203" name="Google Shape;203;g28390361a20_0_0"/>
          <p:cNvSpPr/>
          <p:nvPr/>
        </p:nvSpPr>
        <p:spPr>
          <a:xfrm>
            <a:off x="3051943" y="1898248"/>
            <a:ext cx="3040200" cy="3245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204" name="Google Shape;204;g28390361a20_0_0"/>
          <p:cNvSpPr/>
          <p:nvPr/>
        </p:nvSpPr>
        <p:spPr>
          <a:xfrm>
            <a:off x="6103886" y="1898248"/>
            <a:ext cx="3040200" cy="3245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205" name="Google Shape;205;g28390361a20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620"/>
              <a:t>Who is SIPA</a:t>
            </a:r>
            <a:endParaRPr sz="2620"/>
          </a:p>
        </p:txBody>
      </p:sp>
      <p:sp>
        <p:nvSpPr>
          <p:cNvPr id="206" name="Google Shape;206;g28390361a20_0_0"/>
          <p:cNvSpPr txBox="1"/>
          <p:nvPr>
            <p:ph idx="1" type="body"/>
          </p:nvPr>
        </p:nvSpPr>
        <p:spPr>
          <a:xfrm>
            <a:off x="311700" y="11524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US" sz="1400">
                <a:solidFill>
                  <a:srgbClr val="263F6B"/>
                </a:solidFill>
              </a:rPr>
              <a:t>We are your government sector partner focused on connecting residents to government through technology by helping to put information and services online - government serving government.</a:t>
            </a:r>
            <a:endParaRPr b="1" sz="1400">
              <a:solidFill>
                <a:srgbClr val="263F6B"/>
              </a:solidFill>
            </a:endParaRPr>
          </a:p>
        </p:txBody>
      </p:sp>
      <p:sp>
        <p:nvSpPr>
          <p:cNvPr id="207" name="Google Shape;207;g28390361a20_0_0"/>
          <p:cNvSpPr txBox="1"/>
          <p:nvPr/>
        </p:nvSpPr>
        <p:spPr>
          <a:xfrm>
            <a:off x="311700" y="2092048"/>
            <a:ext cx="2548200" cy="40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i="0" lang="en-US" sz="2400" u="none" cap="none" strike="noStrike">
                <a:solidFill>
                  <a:schemeClr val="lt1"/>
                </a:solidFill>
                <a:latin typeface="Roboto"/>
                <a:ea typeface="Roboto"/>
                <a:cs typeface="Roboto"/>
                <a:sym typeface="Roboto"/>
              </a:rPr>
              <a:t>Our </a:t>
            </a:r>
            <a:endParaRPr/>
          </a:p>
          <a:p>
            <a:pPr indent="0" lvl="0" marL="0" marR="0" rtl="0" algn="l">
              <a:lnSpc>
                <a:spcPct val="100000"/>
              </a:lnSpc>
              <a:spcBef>
                <a:spcPts val="0"/>
              </a:spcBef>
              <a:spcAft>
                <a:spcPts val="0"/>
              </a:spcAft>
              <a:buClr>
                <a:schemeClr val="dk2"/>
              </a:buClr>
              <a:buSzPts val="1800"/>
              <a:buFont typeface="Arial"/>
              <a:buNone/>
            </a:pPr>
            <a:r>
              <a:rPr b="1" i="0" lang="en-US" sz="2400" u="none" cap="none" strike="noStrike">
                <a:solidFill>
                  <a:schemeClr val="lt1"/>
                </a:solidFill>
                <a:latin typeface="Roboto"/>
                <a:ea typeface="Roboto"/>
                <a:cs typeface="Roboto"/>
                <a:sym typeface="Roboto"/>
              </a:rPr>
              <a:t>Mission</a:t>
            </a:r>
            <a:endParaRPr b="0" i="0" sz="2400" u="none" cap="none" strike="noStrike">
              <a:solidFill>
                <a:schemeClr val="lt1"/>
              </a:solidFill>
              <a:latin typeface="Roboto"/>
              <a:ea typeface="Roboto"/>
              <a:cs typeface="Roboto"/>
              <a:sym typeface="Roboto"/>
            </a:endParaRPr>
          </a:p>
        </p:txBody>
      </p:sp>
      <p:sp>
        <p:nvSpPr>
          <p:cNvPr id="208" name="Google Shape;208;g28390361a20_0_0"/>
          <p:cNvSpPr txBox="1"/>
          <p:nvPr/>
        </p:nvSpPr>
        <p:spPr>
          <a:xfrm>
            <a:off x="3297969" y="2092048"/>
            <a:ext cx="2548200" cy="40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i="0" lang="en-US" sz="2400" u="none" cap="none" strike="noStrike">
                <a:solidFill>
                  <a:schemeClr val="lt1"/>
                </a:solidFill>
                <a:latin typeface="Roboto"/>
                <a:ea typeface="Roboto"/>
                <a:cs typeface="Roboto"/>
                <a:sym typeface="Roboto"/>
              </a:rPr>
              <a:t>Our </a:t>
            </a:r>
            <a:endParaRPr/>
          </a:p>
          <a:p>
            <a:pPr indent="0" lvl="0" marL="0" marR="0" rtl="0" algn="l">
              <a:lnSpc>
                <a:spcPct val="100000"/>
              </a:lnSpc>
              <a:spcBef>
                <a:spcPts val="0"/>
              </a:spcBef>
              <a:spcAft>
                <a:spcPts val="0"/>
              </a:spcAft>
              <a:buClr>
                <a:schemeClr val="dk2"/>
              </a:buClr>
              <a:buSzPts val="1800"/>
              <a:buFont typeface="Arial"/>
              <a:buNone/>
            </a:pPr>
            <a:r>
              <a:rPr b="1" i="0" lang="en-US" sz="2400" u="none" cap="none" strike="noStrike">
                <a:solidFill>
                  <a:schemeClr val="lt1"/>
                </a:solidFill>
                <a:latin typeface="Roboto"/>
                <a:ea typeface="Roboto"/>
                <a:cs typeface="Roboto"/>
                <a:sym typeface="Roboto"/>
              </a:rPr>
              <a:t>Vision</a:t>
            </a:r>
            <a:endParaRPr b="0" i="0" sz="2400" u="none" cap="none" strike="noStrike">
              <a:solidFill>
                <a:schemeClr val="lt1"/>
              </a:solidFill>
              <a:latin typeface="Roboto"/>
              <a:ea typeface="Roboto"/>
              <a:cs typeface="Roboto"/>
              <a:sym typeface="Roboto"/>
            </a:endParaRPr>
          </a:p>
        </p:txBody>
      </p:sp>
      <p:sp>
        <p:nvSpPr>
          <p:cNvPr id="209" name="Google Shape;209;g28390361a20_0_0"/>
          <p:cNvSpPr txBox="1"/>
          <p:nvPr/>
        </p:nvSpPr>
        <p:spPr>
          <a:xfrm>
            <a:off x="6284237" y="2092048"/>
            <a:ext cx="2548200" cy="40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lang="en-US" sz="2400">
                <a:solidFill>
                  <a:schemeClr val="lt1"/>
                </a:solidFill>
                <a:latin typeface="Roboto"/>
                <a:ea typeface="Roboto"/>
                <a:cs typeface="Roboto"/>
                <a:sym typeface="Roboto"/>
              </a:rPr>
              <a:t>Value</a:t>
            </a:r>
            <a:endParaRPr b="1" sz="2400">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dk2"/>
              </a:buClr>
              <a:buSzPts val="1800"/>
              <a:buFont typeface="Arial"/>
              <a:buNone/>
            </a:pPr>
            <a:r>
              <a:rPr b="1" lang="en-US" sz="2400">
                <a:solidFill>
                  <a:schemeClr val="lt1"/>
                </a:solidFill>
                <a:latin typeface="Roboto"/>
                <a:ea typeface="Roboto"/>
                <a:cs typeface="Roboto"/>
                <a:sym typeface="Roboto"/>
              </a:rPr>
              <a:t>Proposition</a:t>
            </a:r>
            <a:endParaRPr b="1" sz="2400">
              <a:solidFill>
                <a:schemeClr val="lt1"/>
              </a:solidFill>
              <a:latin typeface="Roboto"/>
              <a:ea typeface="Roboto"/>
              <a:cs typeface="Roboto"/>
              <a:sym typeface="Roboto"/>
            </a:endParaRPr>
          </a:p>
        </p:txBody>
      </p:sp>
      <p:sp>
        <p:nvSpPr>
          <p:cNvPr id="210" name="Google Shape;210;g28390361a20_0_0"/>
          <p:cNvSpPr txBox="1"/>
          <p:nvPr/>
        </p:nvSpPr>
        <p:spPr>
          <a:xfrm>
            <a:off x="311700" y="3073026"/>
            <a:ext cx="2548200" cy="145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1" i="0" lang="en-US" sz="1400" u="none" cap="none" strike="noStrike">
                <a:solidFill>
                  <a:schemeClr val="lt1"/>
                </a:solidFill>
                <a:latin typeface="Roboto"/>
                <a:ea typeface="Roboto"/>
                <a:cs typeface="Roboto"/>
                <a:sym typeface="Roboto"/>
              </a:rPr>
              <a:t>To provide efficient and effective services for residents through the use of modern business practices and innovative technology solutions.</a:t>
            </a:r>
            <a:endParaRPr/>
          </a:p>
        </p:txBody>
      </p:sp>
      <p:sp>
        <p:nvSpPr>
          <p:cNvPr id="211" name="Google Shape;211;g28390361a20_0_0"/>
          <p:cNvSpPr txBox="1"/>
          <p:nvPr/>
        </p:nvSpPr>
        <p:spPr>
          <a:xfrm>
            <a:off x="3297969" y="3073026"/>
            <a:ext cx="2548200" cy="1452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800"/>
              <a:buFont typeface="Arial"/>
              <a:buNone/>
            </a:pPr>
            <a:r>
              <a:rPr b="1" i="0" lang="en-US" sz="1400" u="none" cap="none" strike="noStrike">
                <a:solidFill>
                  <a:schemeClr val="lt1"/>
                </a:solidFill>
                <a:latin typeface="Roboto"/>
                <a:ea typeface="Roboto"/>
                <a:cs typeface="Roboto"/>
                <a:sym typeface="Roboto"/>
              </a:rPr>
              <a:t>To transform Colorado government online service delivery through the use of technology.</a:t>
            </a:r>
            <a:endParaRPr/>
          </a:p>
        </p:txBody>
      </p:sp>
      <p:sp>
        <p:nvSpPr>
          <p:cNvPr id="212" name="Google Shape;212;g28390361a20_0_0"/>
          <p:cNvSpPr txBox="1"/>
          <p:nvPr/>
        </p:nvSpPr>
        <p:spPr>
          <a:xfrm>
            <a:off x="6284225" y="3073025"/>
            <a:ext cx="2548200" cy="167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1" lang="en-US">
                <a:solidFill>
                  <a:schemeClr val="lt1"/>
                </a:solidFill>
                <a:latin typeface="Roboto"/>
                <a:ea typeface="Roboto"/>
                <a:cs typeface="Roboto"/>
                <a:sym typeface="Roboto"/>
              </a:rPr>
              <a:t>We leverage technologies to provide resident access to government information, through a simple and cost-effective procurement and contracting process.</a:t>
            </a:r>
            <a:endParaRPr/>
          </a:p>
        </p:txBody>
      </p:sp>
      <p:cxnSp>
        <p:nvCxnSpPr>
          <p:cNvPr id="213" name="Google Shape;213;g28390361a20_0_0"/>
          <p:cNvCxnSpPr/>
          <p:nvPr/>
        </p:nvCxnSpPr>
        <p:spPr>
          <a:xfrm>
            <a:off x="311700" y="2963119"/>
            <a:ext cx="2431500" cy="0"/>
          </a:xfrm>
          <a:prstGeom prst="straightConnector1">
            <a:avLst/>
          </a:prstGeom>
          <a:noFill/>
          <a:ln cap="flat" cmpd="sng" w="9525">
            <a:solidFill>
              <a:schemeClr val="accent2"/>
            </a:solidFill>
            <a:prstDash val="solid"/>
            <a:round/>
            <a:headEnd len="sm" w="sm" type="none"/>
            <a:tailEnd len="sm" w="sm" type="none"/>
          </a:ln>
        </p:spPr>
      </p:cxnSp>
      <p:cxnSp>
        <p:nvCxnSpPr>
          <p:cNvPr id="214" name="Google Shape;214;g28390361a20_0_0"/>
          <p:cNvCxnSpPr/>
          <p:nvPr/>
        </p:nvCxnSpPr>
        <p:spPr>
          <a:xfrm>
            <a:off x="3297969" y="2963119"/>
            <a:ext cx="2431500" cy="0"/>
          </a:xfrm>
          <a:prstGeom prst="straightConnector1">
            <a:avLst/>
          </a:prstGeom>
          <a:noFill/>
          <a:ln cap="flat" cmpd="sng" w="9525">
            <a:solidFill>
              <a:schemeClr val="accent2"/>
            </a:solidFill>
            <a:prstDash val="solid"/>
            <a:round/>
            <a:headEnd len="sm" w="sm" type="none"/>
            <a:tailEnd len="sm" w="sm" type="none"/>
          </a:ln>
        </p:spPr>
      </p:cxnSp>
      <p:cxnSp>
        <p:nvCxnSpPr>
          <p:cNvPr id="215" name="Google Shape;215;g28390361a20_0_0"/>
          <p:cNvCxnSpPr/>
          <p:nvPr/>
        </p:nvCxnSpPr>
        <p:spPr>
          <a:xfrm>
            <a:off x="6284237" y="2963119"/>
            <a:ext cx="2431500" cy="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152"/>
        </a:solidFill>
      </p:bgPr>
    </p:bg>
    <p:spTree>
      <p:nvGrpSpPr>
        <p:cNvPr id="219" name="Shape 219"/>
        <p:cNvGrpSpPr/>
        <p:nvPr/>
      </p:nvGrpSpPr>
      <p:grpSpPr>
        <a:xfrm>
          <a:off x="0" y="0"/>
          <a:ext cx="0" cy="0"/>
          <a:chOff x="0" y="0"/>
          <a:chExt cx="0" cy="0"/>
        </a:xfrm>
      </p:grpSpPr>
      <p:sp>
        <p:nvSpPr>
          <p:cNvPr id="220" name="Google Shape;220;g28393f89aa9_0_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21" name="Google Shape;221;g28393f89aa9_0_27"/>
          <p:cNvSpPr txBox="1"/>
          <p:nvPr/>
        </p:nvSpPr>
        <p:spPr>
          <a:xfrm>
            <a:off x="5393550" y="76850"/>
            <a:ext cx="3236100" cy="585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600">
                <a:solidFill>
                  <a:schemeClr val="lt1"/>
                </a:solidFill>
                <a:latin typeface="Roboto"/>
                <a:ea typeface="Roboto"/>
                <a:cs typeface="Roboto"/>
                <a:sym typeface="Roboto"/>
              </a:rPr>
              <a:t>Who is SIPA?</a:t>
            </a:r>
            <a:endParaRPr b="1" sz="2600">
              <a:solidFill>
                <a:schemeClr val="lt1"/>
              </a:solidFill>
              <a:latin typeface="Roboto"/>
              <a:ea typeface="Roboto"/>
              <a:cs typeface="Roboto"/>
              <a:sym typeface="Roboto"/>
            </a:endParaRPr>
          </a:p>
        </p:txBody>
      </p:sp>
      <p:sp>
        <p:nvSpPr>
          <p:cNvPr id="222" name="Google Shape;222;g28393f89aa9_0_27"/>
          <p:cNvSpPr txBox="1"/>
          <p:nvPr/>
        </p:nvSpPr>
        <p:spPr>
          <a:xfrm>
            <a:off x="547325" y="989100"/>
            <a:ext cx="8162400" cy="32289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C.R.S. § 24-37.7-101 et seq.</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The Statewide Internet Portal Authority (SIPA) was created in state statute in 2004 as an </a:t>
            </a:r>
            <a:r>
              <a:rPr lang="en-US" u="sng">
                <a:solidFill>
                  <a:schemeClr val="lt1"/>
                </a:solidFill>
                <a:latin typeface="Roboto"/>
                <a:ea typeface="Roboto"/>
                <a:cs typeface="Roboto"/>
                <a:sym typeface="Roboto"/>
              </a:rPr>
              <a:t>independent political subdivision of the state</a:t>
            </a:r>
            <a:endParaRPr u="sng">
              <a:solidFill>
                <a:schemeClr val="lt1"/>
              </a:solidFill>
              <a:latin typeface="Roboto"/>
              <a:ea typeface="Roboto"/>
              <a:cs typeface="Roboto"/>
              <a:sym typeface="Roboto"/>
            </a:endParaRPr>
          </a:p>
          <a:p>
            <a:pPr indent="-317500" lvl="1" marL="9144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“The authority shall be a body corporate and a political subdivision of the state and shall </a:t>
            </a:r>
            <a:r>
              <a:rPr lang="en-US" u="sng">
                <a:solidFill>
                  <a:schemeClr val="lt1"/>
                </a:solidFill>
                <a:latin typeface="Roboto"/>
                <a:ea typeface="Roboto"/>
                <a:cs typeface="Roboto"/>
                <a:sym typeface="Roboto"/>
              </a:rPr>
              <a:t>not be an agency of the state government</a:t>
            </a:r>
            <a:r>
              <a:rPr lang="en-US">
                <a:solidFill>
                  <a:schemeClr val="lt1"/>
                </a:solidFill>
                <a:latin typeface="Roboto"/>
                <a:ea typeface="Roboto"/>
                <a:cs typeface="Roboto"/>
                <a:sym typeface="Roboto"/>
              </a:rPr>
              <a:t> and </a:t>
            </a:r>
            <a:r>
              <a:rPr lang="en-US" u="sng">
                <a:solidFill>
                  <a:schemeClr val="lt1"/>
                </a:solidFill>
                <a:latin typeface="Roboto"/>
                <a:ea typeface="Roboto"/>
                <a:cs typeface="Roboto"/>
                <a:sym typeface="Roboto"/>
              </a:rPr>
              <a:t>shall not be subject to administrative direction by any department, commission, board, or agency of the state</a:t>
            </a:r>
            <a:r>
              <a:rPr lang="en-US">
                <a:solidFill>
                  <a:schemeClr val="lt1"/>
                </a:solidFill>
                <a:latin typeface="Roboto"/>
                <a:ea typeface="Roboto"/>
                <a:cs typeface="Roboto"/>
                <a:sym typeface="Roboto"/>
              </a:rPr>
              <a:t>”</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SIPA provides electronic information, products, and services to Colorado governments</a:t>
            </a:r>
            <a:endParaRPr>
              <a:solidFill>
                <a:schemeClr val="lt1"/>
              </a:solidFill>
              <a:latin typeface="Roboto"/>
              <a:ea typeface="Roboto"/>
              <a:cs typeface="Roboto"/>
              <a:sym typeface="Roboto"/>
            </a:endParaRPr>
          </a:p>
          <a:p>
            <a:pPr indent="-317500" lvl="1" marL="9144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“Make and execute agreements, contracts, or other instruments necessary or convenient to the exercise of the powers and functions of the authority under this article, including but not limited to contracts with any person, firm, corporation, state agency, local government, or other entity”</a:t>
            </a:r>
            <a:endParaRPr>
              <a:solidFill>
                <a:schemeClr val="lt1"/>
              </a:solidFill>
              <a:latin typeface="Roboto"/>
              <a:ea typeface="Roboto"/>
              <a:cs typeface="Roboto"/>
              <a:sym typeface="Roboto"/>
            </a:endParaRPr>
          </a:p>
          <a:p>
            <a:pPr indent="0" lvl="0" marL="0" rtl="0" algn="l">
              <a:lnSpc>
                <a:spcPct val="115000"/>
              </a:lnSpc>
              <a:spcBef>
                <a:spcPts val="800"/>
              </a:spcBef>
              <a:spcAft>
                <a:spcPts val="800"/>
              </a:spcAft>
              <a:buNone/>
            </a:pPr>
            <a:r>
              <a:t/>
            </a:r>
            <a:endParaRPr>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152"/>
        </a:solidFill>
      </p:bgPr>
    </p:bg>
    <p:spTree>
      <p:nvGrpSpPr>
        <p:cNvPr id="226" name="Shape 226"/>
        <p:cNvGrpSpPr/>
        <p:nvPr/>
      </p:nvGrpSpPr>
      <p:grpSpPr>
        <a:xfrm>
          <a:off x="0" y="0"/>
          <a:ext cx="0" cy="0"/>
          <a:chOff x="0" y="0"/>
          <a:chExt cx="0" cy="0"/>
        </a:xfrm>
      </p:grpSpPr>
      <p:sp>
        <p:nvSpPr>
          <p:cNvPr id="227" name="Google Shape;227;g28393f89aa9_0_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28" name="Google Shape;228;g28393f89aa9_0_42"/>
          <p:cNvSpPr txBox="1"/>
          <p:nvPr/>
        </p:nvSpPr>
        <p:spPr>
          <a:xfrm>
            <a:off x="1158300" y="62250"/>
            <a:ext cx="6827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solidFill>
                  <a:schemeClr val="lt1"/>
                </a:solidFill>
                <a:latin typeface="Roboto"/>
                <a:ea typeface="Roboto"/>
                <a:cs typeface="Roboto"/>
                <a:sym typeface="Roboto"/>
              </a:rPr>
              <a:t>Statutory Mission of the Authority</a:t>
            </a:r>
            <a:endParaRPr b="1" sz="2600">
              <a:solidFill>
                <a:schemeClr val="lt1"/>
              </a:solidFill>
              <a:latin typeface="Roboto"/>
              <a:ea typeface="Roboto"/>
              <a:cs typeface="Roboto"/>
              <a:sym typeface="Roboto"/>
            </a:endParaRPr>
          </a:p>
          <a:p>
            <a:pPr indent="0" lvl="0" marL="0" rtl="0" algn="ctr">
              <a:lnSpc>
                <a:spcPct val="115000"/>
              </a:lnSpc>
              <a:spcBef>
                <a:spcPts val="0"/>
              </a:spcBef>
              <a:spcAft>
                <a:spcPts val="800"/>
              </a:spcAft>
              <a:buClr>
                <a:schemeClr val="dk1"/>
              </a:buClr>
              <a:buSzPts val="1100"/>
              <a:buFont typeface="Arial"/>
              <a:buNone/>
            </a:pPr>
            <a:r>
              <a:rPr b="1" lang="en-US">
                <a:solidFill>
                  <a:schemeClr val="lt1"/>
                </a:solidFill>
                <a:latin typeface="Roboto"/>
                <a:ea typeface="Roboto"/>
                <a:cs typeface="Roboto"/>
                <a:sym typeface="Roboto"/>
              </a:rPr>
              <a:t>C.R.S. § 24-37.7-105</a:t>
            </a:r>
            <a:endParaRPr b="1">
              <a:solidFill>
                <a:schemeClr val="lt1"/>
              </a:solidFill>
              <a:latin typeface="Roboto"/>
              <a:ea typeface="Roboto"/>
              <a:cs typeface="Roboto"/>
              <a:sym typeface="Roboto"/>
            </a:endParaRPr>
          </a:p>
        </p:txBody>
      </p:sp>
      <p:sp>
        <p:nvSpPr>
          <p:cNvPr id="229" name="Google Shape;229;g28393f89aa9_0_42"/>
          <p:cNvSpPr txBox="1"/>
          <p:nvPr/>
        </p:nvSpPr>
        <p:spPr>
          <a:xfrm>
            <a:off x="0" y="760500"/>
            <a:ext cx="9144000" cy="43653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Develop the officially recognized statewide internet portal that provides </a:t>
            </a:r>
            <a:r>
              <a:rPr lang="en-US" u="sng">
                <a:solidFill>
                  <a:schemeClr val="lt1"/>
                </a:solidFill>
                <a:latin typeface="Roboto"/>
                <a:ea typeface="Roboto"/>
                <a:cs typeface="Roboto"/>
                <a:sym typeface="Roboto"/>
              </a:rPr>
              <a:t>one-stop access to electronic information, products, and services </a:t>
            </a:r>
            <a:r>
              <a:rPr lang="en-US">
                <a:solidFill>
                  <a:schemeClr val="lt1"/>
                </a:solidFill>
                <a:latin typeface="Roboto"/>
                <a:ea typeface="Roboto"/>
                <a:cs typeface="Roboto"/>
                <a:sym typeface="Roboto"/>
              </a:rPr>
              <a:t>in order to give members of the public, state agencies, and local governments an </a:t>
            </a:r>
            <a:r>
              <a:rPr lang="en-US" u="sng">
                <a:solidFill>
                  <a:schemeClr val="lt1"/>
                </a:solidFill>
                <a:latin typeface="Roboto"/>
                <a:ea typeface="Roboto"/>
                <a:cs typeface="Roboto"/>
                <a:sym typeface="Roboto"/>
              </a:rPr>
              <a:t>alternative way to transact business </a:t>
            </a:r>
            <a:r>
              <a:rPr lang="en-US">
                <a:solidFill>
                  <a:schemeClr val="lt1"/>
                </a:solidFill>
                <a:latin typeface="Roboto"/>
                <a:ea typeface="Roboto"/>
                <a:cs typeface="Roboto"/>
                <a:sym typeface="Roboto"/>
              </a:rPr>
              <a:t>with the state</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Provide electronic access for members of the public, state agencies, and local governments to electronic information, products, and services through the statewide internet portal</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Issue </a:t>
            </a:r>
            <a:r>
              <a:rPr lang="en-US" u="sng">
                <a:solidFill>
                  <a:schemeClr val="lt1"/>
                </a:solidFill>
                <a:latin typeface="Roboto"/>
                <a:ea typeface="Roboto"/>
                <a:cs typeface="Roboto"/>
                <a:sym typeface="Roboto"/>
              </a:rPr>
              <a:t>requests for bids or proposals to</a:t>
            </a:r>
            <a:r>
              <a:rPr lang="en-US">
                <a:solidFill>
                  <a:schemeClr val="lt1"/>
                </a:solidFill>
                <a:latin typeface="Roboto"/>
                <a:ea typeface="Roboto"/>
                <a:cs typeface="Roboto"/>
                <a:sym typeface="Roboto"/>
              </a:rPr>
              <a:t> or </a:t>
            </a:r>
            <a:r>
              <a:rPr lang="en-US" u="sng">
                <a:solidFill>
                  <a:schemeClr val="lt1"/>
                </a:solidFill>
                <a:latin typeface="Roboto"/>
                <a:ea typeface="Roboto"/>
                <a:cs typeface="Roboto"/>
                <a:sym typeface="Roboto"/>
              </a:rPr>
              <a:t>contracts with</a:t>
            </a:r>
            <a:r>
              <a:rPr lang="en-US">
                <a:solidFill>
                  <a:schemeClr val="lt1"/>
                </a:solidFill>
                <a:latin typeface="Roboto"/>
                <a:ea typeface="Roboto"/>
                <a:cs typeface="Roboto"/>
                <a:sym typeface="Roboto"/>
              </a:rPr>
              <a:t> any public or private parties for the </a:t>
            </a:r>
            <a:r>
              <a:rPr lang="en-US" u="sng">
                <a:solidFill>
                  <a:schemeClr val="lt1"/>
                </a:solidFill>
                <a:latin typeface="Roboto"/>
                <a:ea typeface="Roboto"/>
                <a:cs typeface="Roboto"/>
                <a:sym typeface="Roboto"/>
              </a:rPr>
              <a:t>design, implementation, operation, and improvement </a:t>
            </a:r>
            <a:r>
              <a:rPr lang="en-US">
                <a:solidFill>
                  <a:schemeClr val="lt1"/>
                </a:solidFill>
                <a:latin typeface="Roboto"/>
                <a:ea typeface="Roboto"/>
                <a:cs typeface="Roboto"/>
                <a:sym typeface="Roboto"/>
              </a:rPr>
              <a:t>of the distribution of electronic information, products, and services or for services</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Explore ways and means of </a:t>
            </a:r>
            <a:r>
              <a:rPr lang="en-US" u="sng">
                <a:solidFill>
                  <a:schemeClr val="lt1"/>
                </a:solidFill>
                <a:latin typeface="Roboto"/>
                <a:ea typeface="Roboto"/>
                <a:cs typeface="Roboto"/>
                <a:sym typeface="Roboto"/>
              </a:rPr>
              <a:t>expanding the amount and kind of electronic information, products, and services provided</a:t>
            </a:r>
            <a:r>
              <a:rPr lang="en-US">
                <a:solidFill>
                  <a:schemeClr val="lt1"/>
                </a:solidFill>
                <a:latin typeface="Roboto"/>
                <a:ea typeface="Roboto"/>
                <a:cs typeface="Roboto"/>
                <a:sym typeface="Roboto"/>
              </a:rPr>
              <a:t>, increasing the utility of the electronic information, products, and services provided and the form in which it is provided</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Explore technological means of </a:t>
            </a:r>
            <a:r>
              <a:rPr lang="en-US" u="sng">
                <a:solidFill>
                  <a:schemeClr val="lt1"/>
                </a:solidFill>
                <a:latin typeface="Roboto"/>
                <a:ea typeface="Roboto"/>
                <a:cs typeface="Roboto"/>
                <a:sym typeface="Roboto"/>
              </a:rPr>
              <a:t>improving access</a:t>
            </a:r>
            <a:r>
              <a:rPr lang="en-US">
                <a:solidFill>
                  <a:schemeClr val="lt1"/>
                </a:solidFill>
                <a:latin typeface="Roboto"/>
                <a:ea typeface="Roboto"/>
                <a:cs typeface="Roboto"/>
                <a:sym typeface="Roboto"/>
              </a:rPr>
              <a:t> for members of the public, state agencies, and local governments to electronic information, products, and services, and, where appropriate, </a:t>
            </a:r>
            <a:r>
              <a:rPr lang="en-US" u="sng">
                <a:solidFill>
                  <a:schemeClr val="lt1"/>
                </a:solidFill>
                <a:latin typeface="Roboto"/>
                <a:ea typeface="Roboto"/>
                <a:cs typeface="Roboto"/>
                <a:sym typeface="Roboto"/>
              </a:rPr>
              <a:t>implement </a:t>
            </a:r>
            <a:r>
              <a:rPr lang="en-US">
                <a:solidFill>
                  <a:schemeClr val="lt1"/>
                </a:solidFill>
                <a:latin typeface="Roboto"/>
                <a:ea typeface="Roboto"/>
                <a:cs typeface="Roboto"/>
                <a:sym typeface="Roboto"/>
              </a:rPr>
              <a:t>such technological improvements</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Explore options for </a:t>
            </a:r>
            <a:r>
              <a:rPr lang="en-US" u="sng">
                <a:solidFill>
                  <a:schemeClr val="lt1"/>
                </a:solidFill>
                <a:latin typeface="Roboto"/>
                <a:ea typeface="Roboto"/>
                <a:cs typeface="Roboto"/>
                <a:sym typeface="Roboto"/>
              </a:rPr>
              <a:t>expanding the statewide internet portal and its services</a:t>
            </a:r>
            <a:r>
              <a:rPr lang="en-US">
                <a:solidFill>
                  <a:schemeClr val="lt1"/>
                </a:solidFill>
                <a:latin typeface="Roboto"/>
                <a:ea typeface="Roboto"/>
                <a:cs typeface="Roboto"/>
                <a:sym typeface="Roboto"/>
              </a:rPr>
              <a:t> to members of the public, state agencies, and local governments by providing add-on services such as access to other information, products, services, and databases or by providing electronic mail and calendaring to subscribers</a:t>
            </a:r>
            <a:endParaRPr>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152"/>
        </a:solidFill>
      </p:bgPr>
    </p:bg>
    <p:spTree>
      <p:nvGrpSpPr>
        <p:cNvPr id="233" name="Shape 233"/>
        <p:cNvGrpSpPr/>
        <p:nvPr/>
      </p:nvGrpSpPr>
      <p:grpSpPr>
        <a:xfrm>
          <a:off x="0" y="0"/>
          <a:ext cx="0" cy="0"/>
          <a:chOff x="0" y="0"/>
          <a:chExt cx="0" cy="0"/>
        </a:xfrm>
      </p:grpSpPr>
      <p:sp>
        <p:nvSpPr>
          <p:cNvPr id="234" name="Google Shape;234;g28393f89aa9_0_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35" name="Google Shape;235;g28393f89aa9_0_48"/>
          <p:cNvSpPr txBox="1"/>
          <p:nvPr/>
        </p:nvSpPr>
        <p:spPr>
          <a:xfrm>
            <a:off x="582500" y="992175"/>
            <a:ext cx="8080200" cy="293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chemeClr val="lt1"/>
                </a:solidFill>
                <a:latin typeface="Roboto"/>
                <a:ea typeface="Roboto"/>
                <a:cs typeface="Roboto"/>
                <a:sym typeface="Roboto"/>
              </a:rPr>
              <a:t>All Colorado state agencies and local governments are authorized by statute to contract through SIPA</a:t>
            </a:r>
            <a:endParaRPr>
              <a:solidFill>
                <a:schemeClr val="lt1"/>
              </a:solidFill>
              <a:latin typeface="Roboto"/>
              <a:ea typeface="Roboto"/>
              <a:cs typeface="Roboto"/>
              <a:sym typeface="Roboto"/>
            </a:endParaRPr>
          </a:p>
          <a:p>
            <a:pPr indent="-317500" lvl="0" marL="457200" rtl="0" algn="l">
              <a:lnSpc>
                <a:spcPct val="115000"/>
              </a:lnSpc>
              <a:spcBef>
                <a:spcPts val="800"/>
              </a:spcBef>
              <a:spcAft>
                <a:spcPts val="0"/>
              </a:spcAft>
              <a:buClr>
                <a:schemeClr val="lt1"/>
              </a:buClr>
              <a:buSzPts val="1400"/>
              <a:buFont typeface="Roboto"/>
              <a:buChar char="●"/>
            </a:pPr>
            <a:r>
              <a:rPr lang="en-US">
                <a:solidFill>
                  <a:schemeClr val="lt1"/>
                </a:solidFill>
                <a:latin typeface="Roboto"/>
                <a:ea typeface="Roboto"/>
                <a:cs typeface="Roboto"/>
                <a:sym typeface="Roboto"/>
              </a:rPr>
              <a:t>"Local government" means the government of any county, city and county, home rule or statutory city, town, special district, school district, or other political subdivision of the state</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"State agency" means every instrumentality of state government including, but not limited to, the executive department, the legislative department, the judicial department, and all of their respective departments, divisions, commissions, boards, authorities, bureaus, and offices</a:t>
            </a:r>
            <a:endParaRPr>
              <a:solidFill>
                <a:schemeClr val="lt1"/>
              </a:solidFill>
              <a:latin typeface="Roboto"/>
              <a:ea typeface="Roboto"/>
              <a:cs typeface="Roboto"/>
              <a:sym typeface="Roboto"/>
            </a:endParaRPr>
          </a:p>
          <a:p>
            <a:pPr indent="0" lvl="0" marL="0" rtl="0" algn="l">
              <a:lnSpc>
                <a:spcPct val="115000"/>
              </a:lnSpc>
              <a:spcBef>
                <a:spcPts val="800"/>
              </a:spcBef>
              <a:spcAft>
                <a:spcPts val="0"/>
              </a:spcAft>
              <a:buNone/>
            </a:pPr>
            <a:r>
              <a:rPr lang="en-US">
                <a:solidFill>
                  <a:schemeClr val="lt1"/>
                </a:solidFill>
                <a:latin typeface="Roboto"/>
                <a:ea typeface="Roboto"/>
                <a:cs typeface="Roboto"/>
                <a:sym typeface="Roboto"/>
              </a:rPr>
              <a:t>C.R.S. § 24-37.7-104(q) </a:t>
            </a:r>
            <a:endParaRPr>
              <a:solidFill>
                <a:schemeClr val="lt1"/>
              </a:solidFill>
              <a:latin typeface="Roboto"/>
              <a:ea typeface="Roboto"/>
              <a:cs typeface="Roboto"/>
              <a:sym typeface="Roboto"/>
            </a:endParaRPr>
          </a:p>
          <a:p>
            <a:pPr indent="-317500" lvl="0" marL="457200" rtl="0" algn="l">
              <a:lnSpc>
                <a:spcPct val="115000"/>
              </a:lnSpc>
              <a:spcBef>
                <a:spcPts val="800"/>
              </a:spcBef>
              <a:spcAft>
                <a:spcPts val="0"/>
              </a:spcAft>
              <a:buClr>
                <a:schemeClr val="lt1"/>
              </a:buClr>
              <a:buSzPts val="1400"/>
              <a:buFont typeface="Roboto"/>
              <a:buChar char="●"/>
            </a:pPr>
            <a:r>
              <a:rPr lang="en-US">
                <a:solidFill>
                  <a:schemeClr val="lt1"/>
                </a:solidFill>
                <a:latin typeface="Roboto"/>
                <a:ea typeface="Roboto"/>
                <a:cs typeface="Roboto"/>
                <a:sym typeface="Roboto"/>
              </a:rPr>
              <a:t>All state agencies and local governments are hereby authorized to enter into and do all things necessary to perform any such arrangement or contract with the authority</a:t>
            </a:r>
            <a:endParaRPr>
              <a:solidFill>
                <a:srgbClr val="FFFFFF"/>
              </a:solidFill>
              <a:latin typeface="Roboto"/>
              <a:ea typeface="Roboto"/>
              <a:cs typeface="Roboto"/>
              <a:sym typeface="Roboto"/>
            </a:endParaRPr>
          </a:p>
        </p:txBody>
      </p:sp>
      <p:sp>
        <p:nvSpPr>
          <p:cNvPr id="236" name="Google Shape;236;g28393f89aa9_0_48"/>
          <p:cNvSpPr txBox="1"/>
          <p:nvPr/>
        </p:nvSpPr>
        <p:spPr>
          <a:xfrm>
            <a:off x="3032957" y="265238"/>
            <a:ext cx="5589900" cy="396600"/>
          </a:xfrm>
          <a:prstGeom prst="rect">
            <a:avLst/>
          </a:prstGeom>
          <a:noFill/>
          <a:ln>
            <a:noFill/>
          </a:ln>
        </p:spPr>
        <p:txBody>
          <a:bodyPr anchorCtr="0" anchor="t" bIns="0" lIns="0" spcFirstLastPara="1" rIns="0" wrap="square" tIns="0">
            <a:spAutoFit/>
          </a:bodyPr>
          <a:lstStyle/>
          <a:p>
            <a:pPr indent="0" lvl="0" marL="0" marR="0" rtl="0" algn="r">
              <a:lnSpc>
                <a:spcPct val="91997"/>
              </a:lnSpc>
              <a:spcBef>
                <a:spcPts val="0"/>
              </a:spcBef>
              <a:spcAft>
                <a:spcPts val="0"/>
              </a:spcAft>
              <a:buClr>
                <a:srgbClr val="000000"/>
              </a:buClr>
              <a:buSzPts val="4100"/>
              <a:buFont typeface="Arial"/>
              <a:buNone/>
            </a:pPr>
            <a:r>
              <a:rPr lang="en-US" sz="2800">
                <a:solidFill>
                  <a:srgbClr val="FFFFFF"/>
                </a:solidFill>
                <a:latin typeface="Roboto Black"/>
                <a:ea typeface="Roboto Black"/>
                <a:cs typeface="Roboto Black"/>
                <a:sym typeface="Roboto Black"/>
              </a:rPr>
              <a:t>Who Can Work with SIPA</a:t>
            </a:r>
            <a:endParaRPr i="0" sz="2800" u="none" cap="none" strike="noStrike">
              <a:solidFill>
                <a:srgbClr val="000000"/>
              </a:solidFill>
              <a:latin typeface="Roboto Black"/>
              <a:ea typeface="Roboto Black"/>
              <a:cs typeface="Roboto Black"/>
              <a:sym typeface="Robo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152"/>
        </a:solidFill>
      </p:bgPr>
    </p:bg>
    <p:spTree>
      <p:nvGrpSpPr>
        <p:cNvPr id="240" name="Shape 240"/>
        <p:cNvGrpSpPr/>
        <p:nvPr/>
      </p:nvGrpSpPr>
      <p:grpSpPr>
        <a:xfrm>
          <a:off x="0" y="0"/>
          <a:ext cx="0" cy="0"/>
          <a:chOff x="0" y="0"/>
          <a:chExt cx="0" cy="0"/>
        </a:xfrm>
      </p:grpSpPr>
      <p:sp>
        <p:nvSpPr>
          <p:cNvPr id="241" name="Google Shape;241;g28390361a20_0_587"/>
          <p:cNvSpPr txBox="1"/>
          <p:nvPr>
            <p:ph type="title"/>
          </p:nvPr>
        </p:nvSpPr>
        <p:spPr>
          <a:xfrm>
            <a:off x="2721725" y="164775"/>
            <a:ext cx="4101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620">
                <a:solidFill>
                  <a:schemeClr val="lt1"/>
                </a:solidFill>
                <a:latin typeface="Roboto"/>
                <a:ea typeface="Roboto"/>
                <a:cs typeface="Roboto"/>
                <a:sym typeface="Roboto"/>
              </a:rPr>
              <a:t>How to Work with SIPA</a:t>
            </a:r>
            <a:endParaRPr b="1" i="0" sz="2620" u="none" cap="none" strike="noStrike">
              <a:solidFill>
                <a:schemeClr val="lt1"/>
              </a:solidFill>
              <a:latin typeface="Roboto"/>
              <a:ea typeface="Roboto"/>
              <a:cs typeface="Roboto"/>
              <a:sym typeface="Roboto"/>
            </a:endParaRPr>
          </a:p>
        </p:txBody>
      </p:sp>
      <p:sp>
        <p:nvSpPr>
          <p:cNvPr id="242" name="Google Shape;242;g28390361a20_0_5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pSp>
        <p:nvGrpSpPr>
          <p:cNvPr id="243" name="Google Shape;243;g28390361a20_0_587"/>
          <p:cNvGrpSpPr/>
          <p:nvPr/>
        </p:nvGrpSpPr>
        <p:grpSpPr>
          <a:xfrm>
            <a:off x="17286" y="1862622"/>
            <a:ext cx="9104071" cy="2800628"/>
            <a:chOff x="2871146" y="2722789"/>
            <a:chExt cx="10542000" cy="3242969"/>
          </a:xfrm>
        </p:grpSpPr>
        <p:cxnSp>
          <p:nvCxnSpPr>
            <p:cNvPr id="244" name="Google Shape;244;g28390361a20_0_587"/>
            <p:cNvCxnSpPr/>
            <p:nvPr/>
          </p:nvCxnSpPr>
          <p:spPr>
            <a:xfrm>
              <a:off x="2871146" y="2722789"/>
              <a:ext cx="10542000" cy="900"/>
            </a:xfrm>
            <a:prstGeom prst="straightConnector1">
              <a:avLst/>
            </a:prstGeom>
            <a:noFill/>
            <a:ln cap="rnd" cmpd="sng" w="50800">
              <a:solidFill>
                <a:schemeClr val="lt1"/>
              </a:solidFill>
              <a:prstDash val="solid"/>
              <a:miter lim="400000"/>
              <a:headEnd len="med" w="med" type="none"/>
              <a:tailEnd len="med" w="med" type="none"/>
            </a:ln>
          </p:spPr>
        </p:cxnSp>
        <p:sp>
          <p:nvSpPr>
            <p:cNvPr id="245" name="Google Shape;245;g28390361a20_0_587"/>
            <p:cNvSpPr txBox="1"/>
            <p:nvPr/>
          </p:nvSpPr>
          <p:spPr>
            <a:xfrm>
              <a:off x="10302149" y="3034758"/>
              <a:ext cx="2818200" cy="29310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000000"/>
                </a:buClr>
                <a:buFont typeface="Arial"/>
                <a:buNone/>
              </a:pPr>
              <a:r>
                <a:rPr lang="en-US">
                  <a:solidFill>
                    <a:schemeClr val="lt1"/>
                  </a:solidFill>
                  <a:latin typeface="Roboto"/>
                  <a:ea typeface="Roboto"/>
                  <a:cs typeface="Roboto"/>
                  <a:sym typeface="Roboto"/>
                </a:rPr>
                <a:t>SIPA’s statute satisfies procurement rules and requirements</a:t>
              </a:r>
              <a:endParaRPr>
                <a:solidFill>
                  <a:schemeClr val="lt1"/>
                </a:solidFill>
                <a:latin typeface="Roboto"/>
                <a:ea typeface="Roboto"/>
                <a:cs typeface="Roboto"/>
                <a:sym typeface="Roboto"/>
              </a:endParaRPr>
            </a:p>
            <a:p>
              <a:pPr indent="-317500" lvl="0" marL="457200" marR="0" rtl="0" algn="l">
                <a:lnSpc>
                  <a:spcPct val="120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No solicitation needed</a:t>
              </a:r>
              <a:endParaRPr>
                <a:solidFill>
                  <a:schemeClr val="lt1"/>
                </a:solidFill>
                <a:latin typeface="Roboto"/>
                <a:ea typeface="Roboto"/>
                <a:cs typeface="Roboto"/>
                <a:sym typeface="Roboto"/>
              </a:endParaRPr>
            </a:p>
            <a:p>
              <a:pPr indent="-317500" lvl="0" marL="457200" marR="0" rtl="0" algn="l">
                <a:lnSpc>
                  <a:spcPct val="120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SIPA works with agency and supplier to create quote or SOW</a:t>
              </a:r>
              <a:endParaRPr>
                <a:solidFill>
                  <a:schemeClr val="lt1"/>
                </a:solidFill>
                <a:latin typeface="Roboto"/>
                <a:ea typeface="Roboto"/>
                <a:cs typeface="Roboto"/>
                <a:sym typeface="Roboto"/>
              </a:endParaRPr>
            </a:p>
            <a:p>
              <a:pPr indent="-317500" lvl="0" marL="457200" marR="0" rtl="0" algn="l">
                <a:lnSpc>
                  <a:spcPct val="120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PO processing and invoicing is between SIPA and EGE</a:t>
              </a:r>
              <a:endParaRPr>
                <a:solidFill>
                  <a:schemeClr val="lt1"/>
                </a:solidFill>
                <a:latin typeface="Roboto"/>
                <a:ea typeface="Roboto"/>
                <a:cs typeface="Roboto"/>
                <a:sym typeface="Roboto"/>
              </a:endParaRPr>
            </a:p>
          </p:txBody>
        </p:sp>
        <p:sp>
          <p:nvSpPr>
            <p:cNvPr id="246" name="Google Shape;246;g28390361a20_0_587"/>
            <p:cNvSpPr/>
            <p:nvPr/>
          </p:nvSpPr>
          <p:spPr>
            <a:xfrm>
              <a:off x="6899320" y="3026749"/>
              <a:ext cx="3191400" cy="1847700"/>
            </a:xfrm>
            <a:prstGeom prst="rect">
              <a:avLst/>
            </a:prstGeom>
            <a:noFill/>
            <a:ln>
              <a:noFill/>
            </a:ln>
          </p:spPr>
          <p:txBody>
            <a:bodyPr anchorCtr="0" anchor="t" bIns="45700" lIns="45700" spcFirstLastPara="1" rIns="45700" wrap="square" tIns="45700">
              <a:noAutofit/>
            </a:bodyPr>
            <a:lstStyle/>
            <a:p>
              <a:pPr indent="0" lvl="0" marL="0" marR="0" rtl="0" algn="l">
                <a:lnSpc>
                  <a:spcPct val="120000"/>
                </a:lnSpc>
                <a:spcBef>
                  <a:spcPts val="0"/>
                </a:spcBef>
                <a:spcAft>
                  <a:spcPts val="0"/>
                </a:spcAft>
                <a:buNone/>
              </a:pPr>
              <a:r>
                <a:rPr lang="en-US">
                  <a:solidFill>
                    <a:schemeClr val="lt1"/>
                  </a:solidFill>
                  <a:latin typeface="Roboto"/>
                  <a:ea typeface="Roboto"/>
                  <a:cs typeface="Roboto"/>
                  <a:sym typeface="Roboto"/>
                </a:rPr>
                <a:t>Execute Eligible Government Entity (EGE) Agreement</a:t>
              </a:r>
              <a:endParaRPr>
                <a:solidFill>
                  <a:schemeClr val="lt1"/>
                </a:solidFill>
                <a:latin typeface="Roboto"/>
                <a:ea typeface="Roboto"/>
                <a:cs typeface="Roboto"/>
                <a:sym typeface="Roboto"/>
              </a:endParaRPr>
            </a:p>
            <a:p>
              <a:pPr indent="-317500" lvl="0" marL="457200" marR="0" rtl="0" algn="l">
                <a:lnSpc>
                  <a:spcPct val="120000"/>
                </a:lnSpc>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Agreement acknowledges that your organization has government status in Colorado.</a:t>
              </a:r>
              <a:endParaRPr sz="1600">
                <a:solidFill>
                  <a:schemeClr val="lt1"/>
                </a:solidFill>
              </a:endParaRPr>
            </a:p>
          </p:txBody>
        </p:sp>
      </p:grpSp>
      <p:sp>
        <p:nvSpPr>
          <p:cNvPr id="247" name="Google Shape;247;g28390361a20_0_587"/>
          <p:cNvSpPr txBox="1"/>
          <p:nvPr/>
        </p:nvSpPr>
        <p:spPr>
          <a:xfrm>
            <a:off x="276600" y="2050000"/>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SIPA negotiates master contracts with suppliers</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Terms and conditions</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Pricing</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Security standards</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en-US">
                <a:solidFill>
                  <a:schemeClr val="lt1"/>
                </a:solidFill>
                <a:latin typeface="Roboto"/>
                <a:ea typeface="Roboto"/>
                <a:cs typeface="Roboto"/>
                <a:sym typeface="Roboto"/>
              </a:rPr>
              <a:t>Insurance requirements</a:t>
            </a:r>
            <a:endParaRPr/>
          </a:p>
        </p:txBody>
      </p:sp>
      <p:pic>
        <p:nvPicPr>
          <p:cNvPr id="248" name="Google Shape;248;g28390361a20_0_587"/>
          <p:cNvPicPr preferRelativeResize="0"/>
          <p:nvPr/>
        </p:nvPicPr>
        <p:blipFill>
          <a:blip r:embed="rId3">
            <a:alphaModFix/>
          </a:blip>
          <a:stretch>
            <a:fillRect/>
          </a:stretch>
        </p:blipFill>
        <p:spPr>
          <a:xfrm>
            <a:off x="1249400" y="1185175"/>
            <a:ext cx="834765" cy="500937"/>
          </a:xfrm>
          <a:prstGeom prst="rect">
            <a:avLst/>
          </a:prstGeom>
          <a:noFill/>
          <a:ln>
            <a:noFill/>
          </a:ln>
        </p:spPr>
      </p:pic>
      <p:pic>
        <p:nvPicPr>
          <p:cNvPr id="249" name="Google Shape;249;g28390361a20_0_587"/>
          <p:cNvPicPr preferRelativeResize="0"/>
          <p:nvPr/>
        </p:nvPicPr>
        <p:blipFill>
          <a:blip r:embed="rId4">
            <a:alphaModFix/>
          </a:blip>
          <a:stretch>
            <a:fillRect/>
          </a:stretch>
        </p:blipFill>
        <p:spPr>
          <a:xfrm>
            <a:off x="4412624" y="1081225"/>
            <a:ext cx="719201" cy="639499"/>
          </a:xfrm>
          <a:prstGeom prst="rect">
            <a:avLst/>
          </a:prstGeom>
          <a:noFill/>
          <a:ln>
            <a:noFill/>
          </a:ln>
        </p:spPr>
      </p:pic>
      <p:pic>
        <p:nvPicPr>
          <p:cNvPr id="250" name="Google Shape;250;g28390361a20_0_587"/>
          <p:cNvPicPr preferRelativeResize="0"/>
          <p:nvPr/>
        </p:nvPicPr>
        <p:blipFill>
          <a:blip r:embed="rId5">
            <a:alphaModFix/>
          </a:blip>
          <a:stretch>
            <a:fillRect/>
          </a:stretch>
        </p:blipFill>
        <p:spPr>
          <a:xfrm>
            <a:off x="7382750" y="1081413"/>
            <a:ext cx="719201" cy="6391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152"/>
        </a:solidFill>
      </p:bgPr>
    </p:bg>
    <p:spTree>
      <p:nvGrpSpPr>
        <p:cNvPr id="254" name="Shape 254"/>
        <p:cNvGrpSpPr/>
        <p:nvPr/>
      </p:nvGrpSpPr>
      <p:grpSpPr>
        <a:xfrm>
          <a:off x="0" y="0"/>
          <a:ext cx="0" cy="0"/>
          <a:chOff x="0" y="0"/>
          <a:chExt cx="0" cy="0"/>
        </a:xfrm>
      </p:grpSpPr>
      <p:sp>
        <p:nvSpPr>
          <p:cNvPr id="255" name="Google Shape;255;g28393f89aa9_0_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56" name="Google Shape;256;g28393f89aa9_0_62"/>
          <p:cNvSpPr txBox="1"/>
          <p:nvPr/>
        </p:nvSpPr>
        <p:spPr>
          <a:xfrm>
            <a:off x="508300" y="839775"/>
            <a:ext cx="84654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800"/>
              </a:spcAft>
              <a:buNone/>
            </a:pPr>
            <a:r>
              <a:t/>
            </a:r>
            <a:endParaRPr sz="1500">
              <a:solidFill>
                <a:srgbClr val="FFFFFF"/>
              </a:solidFill>
              <a:latin typeface="Roboto"/>
              <a:ea typeface="Roboto"/>
              <a:cs typeface="Roboto"/>
              <a:sym typeface="Roboto"/>
            </a:endParaRPr>
          </a:p>
        </p:txBody>
      </p:sp>
      <p:sp>
        <p:nvSpPr>
          <p:cNvPr id="257" name="Google Shape;257;g28393f89aa9_0_62"/>
          <p:cNvSpPr txBox="1"/>
          <p:nvPr/>
        </p:nvSpPr>
        <p:spPr>
          <a:xfrm>
            <a:off x="3032957" y="189038"/>
            <a:ext cx="5589900" cy="396600"/>
          </a:xfrm>
          <a:prstGeom prst="rect">
            <a:avLst/>
          </a:prstGeom>
          <a:noFill/>
          <a:ln>
            <a:noFill/>
          </a:ln>
        </p:spPr>
        <p:txBody>
          <a:bodyPr anchorCtr="0" anchor="t" bIns="0" lIns="0" spcFirstLastPara="1" rIns="0" wrap="square" tIns="0">
            <a:spAutoFit/>
          </a:bodyPr>
          <a:lstStyle/>
          <a:p>
            <a:pPr indent="0" lvl="0" marL="0" marR="0" rtl="0" algn="r">
              <a:lnSpc>
                <a:spcPct val="91997"/>
              </a:lnSpc>
              <a:spcBef>
                <a:spcPts val="0"/>
              </a:spcBef>
              <a:spcAft>
                <a:spcPts val="0"/>
              </a:spcAft>
              <a:buClr>
                <a:srgbClr val="000000"/>
              </a:buClr>
              <a:buSzPts val="4100"/>
              <a:buFont typeface="Arial"/>
              <a:buNone/>
            </a:pPr>
            <a:r>
              <a:rPr lang="en-US" sz="2800">
                <a:solidFill>
                  <a:srgbClr val="FFFFFF"/>
                </a:solidFill>
                <a:latin typeface="Roboto Black"/>
                <a:ea typeface="Roboto Black"/>
                <a:cs typeface="Roboto Black"/>
                <a:sym typeface="Roboto Black"/>
              </a:rPr>
              <a:t>SIPA Supplier  Process</a:t>
            </a:r>
            <a:endParaRPr i="0" sz="2800" u="none" cap="none" strike="noStrike">
              <a:solidFill>
                <a:srgbClr val="000000"/>
              </a:solidFill>
              <a:latin typeface="Roboto Black"/>
              <a:ea typeface="Roboto Black"/>
              <a:cs typeface="Roboto Black"/>
              <a:sym typeface="Roboto Black"/>
            </a:endParaRPr>
          </a:p>
        </p:txBody>
      </p:sp>
      <p:pic>
        <p:nvPicPr>
          <p:cNvPr id="258" name="Google Shape;258;g28393f89aa9_0_62"/>
          <p:cNvPicPr preferRelativeResize="0"/>
          <p:nvPr/>
        </p:nvPicPr>
        <p:blipFill>
          <a:blip r:embed="rId3">
            <a:alphaModFix/>
          </a:blip>
          <a:stretch>
            <a:fillRect/>
          </a:stretch>
        </p:blipFill>
        <p:spPr>
          <a:xfrm>
            <a:off x="336875" y="915100"/>
            <a:ext cx="8497150" cy="3509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2" name="Shape 262"/>
        <p:cNvGrpSpPr/>
        <p:nvPr/>
      </p:nvGrpSpPr>
      <p:grpSpPr>
        <a:xfrm>
          <a:off x="0" y="0"/>
          <a:ext cx="0" cy="0"/>
          <a:chOff x="0" y="0"/>
          <a:chExt cx="0" cy="0"/>
        </a:xfrm>
      </p:grpSpPr>
      <p:sp>
        <p:nvSpPr>
          <p:cNvPr id="263" name="Google Shape;263;g28390361a20_0_1037"/>
          <p:cNvSpPr txBox="1"/>
          <p:nvPr>
            <p:ph type="title"/>
          </p:nvPr>
        </p:nvSpPr>
        <p:spPr>
          <a:xfrm>
            <a:off x="616500" y="-57200"/>
            <a:ext cx="8520600" cy="764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111"/>
              <a:buNone/>
            </a:pPr>
            <a:r>
              <a:rPr b="1" lang="en-US" sz="4000">
                <a:solidFill>
                  <a:srgbClr val="263F6B"/>
                </a:solidFill>
                <a:latin typeface="Roboto"/>
                <a:ea typeface="Roboto"/>
                <a:cs typeface="Roboto"/>
                <a:sym typeface="Roboto"/>
              </a:rPr>
              <a:t>Technology Solutions</a:t>
            </a:r>
            <a:endParaRPr b="1" sz="4000"/>
          </a:p>
        </p:txBody>
      </p:sp>
      <p:pic>
        <p:nvPicPr>
          <p:cNvPr id="264" name="Google Shape;264;g28390361a20_0_1037"/>
          <p:cNvPicPr preferRelativeResize="0"/>
          <p:nvPr/>
        </p:nvPicPr>
        <p:blipFill>
          <a:blip r:embed="rId3">
            <a:alphaModFix/>
          </a:blip>
          <a:stretch>
            <a:fillRect/>
          </a:stretch>
        </p:blipFill>
        <p:spPr>
          <a:xfrm>
            <a:off x="152400" y="859900"/>
            <a:ext cx="4043655" cy="4023427"/>
          </a:xfrm>
          <a:prstGeom prst="rect">
            <a:avLst/>
          </a:prstGeom>
          <a:noFill/>
          <a:ln>
            <a:noFill/>
          </a:ln>
        </p:spPr>
      </p:pic>
      <p:pic>
        <p:nvPicPr>
          <p:cNvPr id="265" name="Google Shape;265;g28390361a20_0_1037"/>
          <p:cNvPicPr preferRelativeResize="0"/>
          <p:nvPr/>
        </p:nvPicPr>
        <p:blipFill>
          <a:blip r:embed="rId4">
            <a:alphaModFix/>
          </a:blip>
          <a:stretch>
            <a:fillRect/>
          </a:stretch>
        </p:blipFill>
        <p:spPr>
          <a:xfrm>
            <a:off x="4506500" y="806662"/>
            <a:ext cx="4297500" cy="4129893"/>
          </a:xfrm>
          <a:prstGeom prst="rect">
            <a:avLst/>
          </a:prstGeom>
          <a:noFill/>
          <a:ln>
            <a:noFill/>
          </a:ln>
        </p:spPr>
      </p:pic>
    </p:spTree>
  </p:cSld>
  <p:clrMapOvr>
    <a:masterClrMapping/>
  </p:clrMapOvr>
  <p:transition spd="med">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imple Light">
  <a:themeElements>
    <a:clrScheme name="213558 ">
      <a:dk1>
        <a:srgbClr val="203457"/>
      </a:dk1>
      <a:lt1>
        <a:srgbClr val="FFFFFF"/>
      </a:lt1>
      <a:dk2>
        <a:srgbClr val="263E6B"/>
      </a:dk2>
      <a:lt2>
        <a:srgbClr val="FFFFFF"/>
      </a:lt2>
      <a:accent1>
        <a:srgbClr val="34489B"/>
      </a:accent1>
      <a:accent2>
        <a:srgbClr val="FCB913"/>
      </a:accent2>
      <a:accent3>
        <a:srgbClr val="245D37"/>
      </a:accent3>
      <a:accent4>
        <a:srgbClr val="8F1A1D"/>
      </a:accent4>
      <a:accent5>
        <a:srgbClr val="D0D3D4"/>
      </a:accent5>
      <a:accent6>
        <a:srgbClr val="242C6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