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476" r:id="rId1"/>
    <p:sldMasterId id="2147484490" r:id="rId2"/>
  </p:sldMasterIdLst>
  <p:notesMasterIdLst>
    <p:notesMasterId r:id="rId19"/>
  </p:notesMasterIdLst>
  <p:handoutMasterIdLst>
    <p:handoutMasterId r:id="rId20"/>
  </p:handoutMasterIdLst>
  <p:sldIdLst>
    <p:sldId id="256" r:id="rId3"/>
    <p:sldId id="533" r:id="rId4"/>
    <p:sldId id="394" r:id="rId5"/>
    <p:sldId id="468" r:id="rId6"/>
    <p:sldId id="520" r:id="rId7"/>
    <p:sldId id="517" r:id="rId8"/>
    <p:sldId id="514" r:id="rId9"/>
    <p:sldId id="515" r:id="rId10"/>
    <p:sldId id="516" r:id="rId11"/>
    <p:sldId id="534" r:id="rId12"/>
    <p:sldId id="521" r:id="rId13"/>
    <p:sldId id="532" r:id="rId14"/>
    <p:sldId id="522" r:id="rId15"/>
    <p:sldId id="523" r:id="rId16"/>
    <p:sldId id="524" r:id="rId17"/>
    <p:sldId id="306" r:id="rId18"/>
  </p:sldIdLst>
  <p:sldSz cx="12192000" cy="6858000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B29"/>
    <a:srgbClr val="0052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71144-ADE3-462A-9A05-37BC9B219119}" v="282" dt="2024-09-30T14:37:56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82567" autoAdjust="0"/>
  </p:normalViewPr>
  <p:slideViewPr>
    <p:cSldViewPr>
      <p:cViewPr varScale="1">
        <p:scale>
          <a:sx n="92" d="100"/>
          <a:sy n="92" d="100"/>
        </p:scale>
        <p:origin x="49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56"/>
    </p:cViewPr>
  </p:sorterViewPr>
  <p:notesViewPr>
    <p:cSldViewPr>
      <p:cViewPr varScale="1">
        <p:scale>
          <a:sx n="66" d="100"/>
          <a:sy n="66" d="100"/>
        </p:scale>
        <p:origin x="-3187" y="-77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255068" y="8812124"/>
            <a:ext cx="463338" cy="290709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404040"/>
                </a:solidFill>
                <a:latin typeface="Century Gothic" charset="0"/>
              </a:defRPr>
            </a:lvl1pPr>
          </a:lstStyle>
          <a:p>
            <a:pPr>
              <a:defRPr/>
            </a:pPr>
            <a:fld id="{8C7D5070-AF1E-41CB-BBF7-2DF6E212D463}" type="slidenum">
              <a:rPr lang="en-US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03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31669" y="227117"/>
            <a:ext cx="6486737" cy="45423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1600" b="1">
                <a:solidFill>
                  <a:schemeClr val="accent1"/>
                </a:solidFill>
                <a:latin typeface="+mj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9080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3" tIns="46072" rIns="92143" bIns="4607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633179"/>
            <a:ext cx="5560060" cy="38609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55068" y="8812124"/>
            <a:ext cx="463338" cy="290709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1B267E-01F1-4CC8-8487-F7D8C530B8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14" descr="RubinBrown_Logo_2Clr_horz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70" y="8857547"/>
            <a:ext cx="1929265" cy="29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9875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B267E-01F1-4CC8-8487-F7D8C530B8B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36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Grants, no-cost/low-cost, shared model.</a:t>
            </a:r>
          </a:p>
          <a:p>
            <a:r>
              <a:rPr lang="en-US" dirty="0"/>
              <a:t>SIPA, </a:t>
            </a:r>
            <a:r>
              <a:rPr lang="en-US" dirty="0" err="1"/>
              <a:t>RubinBrown</a:t>
            </a:r>
            <a:r>
              <a:rPr lang="en-US" dirty="0"/>
              <a:t>, MS-ISAC, CIS, NCC, </a:t>
            </a:r>
          </a:p>
          <a:p>
            <a:r>
              <a:rPr lang="en-US" dirty="0"/>
              <a:t>Cybersecurity Partner calls (state, local, federal)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B267E-01F1-4CC8-8487-F7D8C530B8B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10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B267E-01F1-4CC8-8487-F7D8C530B8B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2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Governance &amp; Policies – gift that keeps on giving (NCSR, PCI, CJIS, Financial, re-use of tools) Drives results: posture, compliance, gap analysis, continuous improvement.</a:t>
            </a:r>
          </a:p>
          <a:p>
            <a:r>
              <a:rPr lang="en-US" dirty="0"/>
              <a:t>Risk Assessment: gaps, recovery, budget needs/insurance. * Just like a good incident/audit…</a:t>
            </a:r>
            <a:r>
              <a:rPr lang="en-US"/>
              <a:t>never let it go </a:t>
            </a:r>
            <a:r>
              <a:rPr lang="en-US" dirty="0"/>
              <a:t>to waste.</a:t>
            </a:r>
          </a:p>
          <a:p>
            <a:r>
              <a:rPr lang="en-US" dirty="0"/>
              <a:t>Crown Jewels – IR, BIA, COOP, DR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B267E-01F1-4CC8-8487-F7D8C530B8B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8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B267E-01F1-4CC8-8487-F7D8C530B8B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79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Yvette provide example of PCI assessment with </a:t>
            </a:r>
            <a:r>
              <a:rPr lang="en-US" dirty="0" err="1"/>
              <a:t>RubinBrown</a:t>
            </a:r>
            <a:r>
              <a:rPr lang="en-US" dirty="0"/>
              <a:t> that included people, process, tech; value gained.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B267E-01F1-4CC8-8487-F7D8C530B8B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13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B267E-01F1-4CC8-8487-F7D8C530B8B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21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Yvette is happy to share info, insight, experience and resources. Reach out!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B267E-01F1-4CC8-8487-F7D8C530B8B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9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B267E-01F1-4CC8-8487-F7D8C530B8B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61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B267E-01F1-4CC8-8487-F7D8C530B8B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9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B267E-01F1-4CC8-8487-F7D8C530B8B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02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…and why it’s key/important to have partners. You are not in this alone. Yvette will elaborate and give examples of how partners have helped in many of these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B267E-01F1-4CC8-8487-F7D8C530B8B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3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B267E-01F1-4CC8-8487-F7D8C530B8B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3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B267E-01F1-4CC8-8487-F7D8C530B8B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5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B267E-01F1-4CC8-8487-F7D8C530B8B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28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Continuous training, education and awareness. A focused approach, behaviors, keep people informed, involved, inspired.</a:t>
            </a:r>
          </a:p>
          <a:p>
            <a:r>
              <a:rPr lang="en-US" dirty="0"/>
              <a:t>Tabletop exercises</a:t>
            </a:r>
          </a:p>
          <a:p>
            <a:r>
              <a:rPr lang="en-US" dirty="0"/>
              <a:t>Partnerships NOW! *FBI, CISA, USSS, </a:t>
            </a:r>
            <a:r>
              <a:rPr lang="en-US" i="1" dirty="0"/>
              <a:t>EOC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B267E-01F1-4CC8-8487-F7D8C530B8B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8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mailto:IIASpeakers@theiia.org" TargetMode="External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" y="0"/>
            <a:ext cx="98351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" y="6400802"/>
            <a:ext cx="12188977" cy="460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6232" y="6207976"/>
            <a:ext cx="2209800" cy="30712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27200" y="1447800"/>
            <a:ext cx="9144000" cy="1446550"/>
          </a:xfrm>
        </p:spPr>
        <p:txBody>
          <a:bodyPr>
            <a:noAutofit/>
          </a:bodyPr>
          <a:lstStyle>
            <a:lvl1pPr algn="l">
              <a:defRPr sz="3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2" y="3124200"/>
            <a:ext cx="9144001" cy="719668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2" y="5600698"/>
            <a:ext cx="3505207" cy="103022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F24AC2F5-5B74-B442-97AB-D31D5696B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36288" y="574675"/>
            <a:ext cx="1039812" cy="4889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93F0D5-8132-A847-9018-BCB8533F9DEB}"/>
              </a:ext>
            </a:extLst>
          </p:cNvPr>
          <p:cNvCxnSpPr>
            <a:cxnSpLocks/>
          </p:cNvCxnSpPr>
          <p:nvPr userDrawn="1"/>
        </p:nvCxnSpPr>
        <p:spPr>
          <a:xfrm flipV="1">
            <a:off x="1562685" y="-16726"/>
            <a:ext cx="0" cy="590924"/>
          </a:xfrm>
          <a:prstGeom prst="line">
            <a:avLst/>
          </a:prstGeom>
          <a:ln w="25400">
            <a:solidFill>
              <a:srgbClr val="005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D1ED01DC-C36C-A24A-8932-7827ADE6E4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4154" y="618487"/>
            <a:ext cx="7869365" cy="700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41E7DF-7C60-D74F-8AE9-1A404A29CEEC}"/>
              </a:ext>
            </a:extLst>
          </p:cNvPr>
          <p:cNvCxnSpPr>
            <a:cxnSpLocks/>
          </p:cNvCxnSpPr>
          <p:nvPr userDrawn="1"/>
        </p:nvCxnSpPr>
        <p:spPr>
          <a:xfrm flipV="1">
            <a:off x="1562685" y="1147864"/>
            <a:ext cx="0" cy="5710139"/>
          </a:xfrm>
          <a:prstGeom prst="line">
            <a:avLst/>
          </a:prstGeom>
          <a:ln w="25400">
            <a:solidFill>
              <a:srgbClr val="005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5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49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-IC 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73B83D-B517-FD22-2AE6-34FB4E2446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97738" y="2612501"/>
            <a:ext cx="4519124" cy="512536"/>
          </a:xfrm>
        </p:spPr>
        <p:txBody>
          <a:bodyPr anchor="ctr"/>
          <a:lstStyle>
            <a:lvl1pPr marL="0" indent="0">
              <a:buNone/>
              <a:defRPr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0CBED6-960C-3C4F-82E4-F835A59334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53088" y="868652"/>
            <a:ext cx="3608065" cy="44418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/>
              <a:t>Insert Speaker Photo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14C4751-936F-19A3-C2C9-000190792B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7738" y="3111265"/>
            <a:ext cx="4519124" cy="5125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US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1526292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-A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73B83D-B517-FD22-2AE6-34FB4E2446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97738" y="2598729"/>
            <a:ext cx="4519124" cy="512536"/>
          </a:xfrm>
        </p:spPr>
        <p:txBody>
          <a:bodyPr anchor="ctr"/>
          <a:lstStyle>
            <a:lvl1pPr marL="0" indent="0">
              <a:buNone/>
              <a:defRPr b="1" i="1"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0CBED6-960C-3C4F-82E4-F835A59334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53088" y="868652"/>
            <a:ext cx="3608065" cy="44418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14C4751-936F-19A3-C2C9-000190792B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7738" y="3111265"/>
            <a:ext cx="4519124" cy="5125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US" dirty="0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1398257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-Cybersecur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73B83D-B517-FD22-2AE6-34FB4E2446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97738" y="2612501"/>
            <a:ext cx="4519124" cy="512536"/>
          </a:xfrm>
        </p:spPr>
        <p:txBody>
          <a:bodyPr anchor="ctr"/>
          <a:lstStyle>
            <a:lvl1pPr marL="0" indent="0">
              <a:buNone/>
              <a:defRPr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0CBED6-960C-3C4F-82E4-F835A59334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53088" y="868652"/>
            <a:ext cx="3608065" cy="44418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14C4751-936F-19A3-C2C9-000190792B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7738" y="3111265"/>
            <a:ext cx="4519124" cy="5125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US" dirty="0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696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-Frau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73B83D-B517-FD22-2AE6-34FB4E2446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97738" y="2612501"/>
            <a:ext cx="4519124" cy="512536"/>
          </a:xfrm>
        </p:spPr>
        <p:txBody>
          <a:bodyPr anchor="ctr"/>
          <a:lstStyle>
            <a:lvl1pPr marL="0" indent="0">
              <a:buNone/>
              <a:defRPr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0CBED6-960C-3C4F-82E4-F835A59334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53088" y="868652"/>
            <a:ext cx="3608065" cy="44418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14C4751-936F-19A3-C2C9-000190792B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7738" y="3111265"/>
            <a:ext cx="4519124" cy="5125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US" dirty="0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145279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-Sustainabil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73B83D-B517-FD22-2AE6-34FB4E2446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97738" y="2612501"/>
            <a:ext cx="4519124" cy="512536"/>
          </a:xfrm>
        </p:spPr>
        <p:txBody>
          <a:bodyPr anchor="ctr"/>
          <a:lstStyle>
            <a:lvl1pPr marL="0" indent="0">
              <a:buNone/>
              <a:defRPr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0CBED6-960C-3C4F-82E4-F835A59334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53088" y="868652"/>
            <a:ext cx="3608065" cy="44418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14C4751-936F-19A3-C2C9-000190792B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7738" y="3111265"/>
            <a:ext cx="4519124" cy="5125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US" dirty="0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252452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1 - Copy/Charts/Graph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B2D68-5437-80A8-4D1F-36498508B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6900" y="1733797"/>
            <a:ext cx="10488488" cy="4159927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copy</a:t>
            </a:r>
          </a:p>
          <a:p>
            <a:pPr lvl="0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8079016-A0FB-FC30-5EDD-3E09F713A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63" y="452386"/>
            <a:ext cx="10625137" cy="664061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effectLst>
                  <a:outerShdw blurRad="209402" dir="5400000" algn="t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Enter Header/Title</a:t>
            </a:r>
          </a:p>
        </p:txBody>
      </p:sp>
    </p:spTree>
    <p:extLst>
      <p:ext uri="{BB962C8B-B14F-4D97-AF65-F5344CB8AC3E}">
        <p14:creationId xmlns:p14="http://schemas.microsoft.com/office/powerpoint/2010/main" val="315983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2 - Copy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B1EE1-BA80-3725-BCE8-F2F306AF7F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5017" y="2273774"/>
            <a:ext cx="10474037" cy="26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331010-3469-A795-5B78-FC65DD368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017" y="452386"/>
            <a:ext cx="9574253" cy="664061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effectLst>
                  <a:outerShdw blurRad="209402" dir="5400000" algn="t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Enter Header/Title</a:t>
            </a:r>
          </a:p>
        </p:txBody>
      </p:sp>
    </p:spTree>
    <p:extLst>
      <p:ext uri="{BB962C8B-B14F-4D97-AF65-F5344CB8AC3E}">
        <p14:creationId xmlns:p14="http://schemas.microsoft.com/office/powerpoint/2010/main" val="1007252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3 - Compari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0A1CD5-D233-4A44-82B4-7A075A1908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58342"/>
            <a:ext cx="5181600" cy="40676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38512DB-AEAF-04C7-9902-9DF605D9F1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758342"/>
            <a:ext cx="5181600" cy="40676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958B96-7DE2-A734-7333-06DCDB631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63" y="452386"/>
            <a:ext cx="9621139" cy="664061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effectLst>
                  <a:outerShdw blurRad="209402" dir="5400000" algn="t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Enter Header/Title</a:t>
            </a:r>
          </a:p>
        </p:txBody>
      </p:sp>
    </p:spTree>
    <p:extLst>
      <p:ext uri="{BB962C8B-B14F-4D97-AF65-F5344CB8AC3E}">
        <p14:creationId xmlns:p14="http://schemas.microsoft.com/office/powerpoint/2010/main" val="177303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" y="0"/>
            <a:ext cx="98351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" y="6400802"/>
            <a:ext cx="12188977" cy="460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6232" y="6207976"/>
            <a:ext cx="2209800" cy="30712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27200" y="1447800"/>
            <a:ext cx="9144000" cy="1446550"/>
          </a:xfrm>
        </p:spPr>
        <p:txBody>
          <a:bodyPr>
            <a:noAutofit/>
          </a:bodyPr>
          <a:lstStyle>
            <a:lvl1pPr algn="l">
              <a:defRPr sz="3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2" y="3124200"/>
            <a:ext cx="9144001" cy="719668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4 - Hierarc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B2D68-5437-80A8-4D1F-36498508B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6900" y="1690689"/>
            <a:ext cx="10488488" cy="416147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3A844B-B1AD-3630-85FD-4036F17C1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63" y="452386"/>
            <a:ext cx="10625137" cy="664061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effectLst>
                  <a:outerShdw blurRad="209402" dir="5400000" algn="t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Enter Header/Title</a:t>
            </a:r>
          </a:p>
        </p:txBody>
      </p:sp>
    </p:spTree>
    <p:extLst>
      <p:ext uri="{BB962C8B-B14F-4D97-AF65-F5344CB8AC3E}">
        <p14:creationId xmlns:p14="http://schemas.microsoft.com/office/powerpoint/2010/main" val="4148113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ing Direction for Audien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DC868D-5814-ED27-45E8-F0DE49C9B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773" y="215795"/>
            <a:ext cx="10568614" cy="964934"/>
          </a:xfrm>
          <a:noFill/>
          <a:effectLst>
            <a:outerShdw blurRad="49736" dir="5400000" algn="ctr" rotWithShape="0">
              <a:schemeClr val="tx1"/>
            </a:outerShdw>
          </a:effectLst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Participate in Polling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6D851-CABD-DC18-4A03-7249BECBFF87}"/>
              </a:ext>
            </a:extLst>
          </p:cNvPr>
          <p:cNvSpPr txBox="1"/>
          <p:nvPr userDrawn="1"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E16B622-98F3-8299-E12F-8F373D8810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2105" y="1837367"/>
            <a:ext cx="2705353" cy="4282813"/>
          </a:xfrm>
        </p:spPr>
        <p:txBody>
          <a:bodyPr>
            <a:normAutofit fontScale="85000" lnSpcReduction="10000"/>
          </a:bodyPr>
          <a:lstStyle>
            <a:lvl1pPr marL="0" indent="0">
              <a:buFontTx/>
              <a:buNone/>
              <a:defRPr sz="24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Use your </a:t>
            </a:r>
            <a:r>
              <a:rPr lang="en-US" b="1" i="1" dirty="0"/>
              <a:t>mobile device </a:t>
            </a:r>
            <a:r>
              <a:rPr lang="en-US" i="1" dirty="0"/>
              <a:t>to scan the QR code for the poll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Select</a:t>
            </a:r>
            <a:r>
              <a:rPr lang="en-US" i="1" dirty="0"/>
              <a:t> or type your answer depending on the type of question and click </a:t>
            </a:r>
            <a:r>
              <a:rPr lang="en-US" b="1" i="1" dirty="0"/>
              <a:t>send</a:t>
            </a:r>
          </a:p>
          <a:p>
            <a:endParaRPr lang="en-US" b="1" i="1" dirty="0"/>
          </a:p>
          <a:p>
            <a:pPr algn="ctr"/>
            <a:r>
              <a:rPr lang="en-US" b="1" i="1" dirty="0"/>
              <a:t>Or</a:t>
            </a:r>
          </a:p>
          <a:p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Navigate </a:t>
            </a:r>
            <a:r>
              <a:rPr lang="en-US" i="1" dirty="0"/>
              <a:t>to Slido.com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Enter</a:t>
            </a:r>
            <a:r>
              <a:rPr lang="en-US" i="1" dirty="0"/>
              <a:t> the #EventCode</a:t>
            </a:r>
            <a:endParaRPr lang="en-US" b="1" i="1" dirty="0"/>
          </a:p>
          <a:p>
            <a:endParaRPr lang="en-US" dirty="0"/>
          </a:p>
        </p:txBody>
      </p:sp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D593E235-CB7F-4220-A8A6-C23144C74D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8986" y="1801903"/>
            <a:ext cx="2275841" cy="4932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C94BEF29-CC8D-4F1D-91DC-AD909E8F1B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90890" y="1837367"/>
            <a:ext cx="6414664" cy="4462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658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ing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1B80-BA02-6203-7757-3031FB0542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1053" y="365125"/>
            <a:ext cx="7652084" cy="132556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Polling Question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B2D68-5437-80A8-4D1F-36498508B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11053" y="1690689"/>
            <a:ext cx="7652083" cy="4270116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Polling question here + answer choices</a:t>
            </a:r>
          </a:p>
          <a:p>
            <a:pPr lvl="1"/>
            <a:r>
              <a:rPr lang="en-US" dirty="0"/>
              <a:t>Answer choice</a:t>
            </a:r>
          </a:p>
          <a:p>
            <a:pPr lvl="1"/>
            <a:r>
              <a:rPr lang="en-US" dirty="0"/>
              <a:t>Answer choice</a:t>
            </a:r>
          </a:p>
          <a:p>
            <a:pPr lvl="1"/>
            <a:r>
              <a:rPr lang="en-US" dirty="0"/>
              <a:t>Answer choice</a:t>
            </a:r>
          </a:p>
          <a:p>
            <a:pPr lvl="1"/>
            <a:r>
              <a:rPr lang="en-US" dirty="0"/>
              <a:t>Answer choice</a:t>
            </a:r>
          </a:p>
          <a:p>
            <a:pPr lvl="1"/>
            <a:r>
              <a:rPr lang="en-US" dirty="0"/>
              <a:t>Answer choice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BEB66D-17C6-0A62-EC0F-90C0CE7C0DD1}"/>
              </a:ext>
            </a:extLst>
          </p:cNvPr>
          <p:cNvSpPr txBox="1"/>
          <p:nvPr userDrawn="1"/>
        </p:nvSpPr>
        <p:spPr>
          <a:xfrm>
            <a:off x="4115197" y="5960805"/>
            <a:ext cx="79689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kern="1200" dirty="0">
                <a:solidFill>
                  <a:schemeClr val="tx1"/>
                </a:solidFill>
                <a:latin typeface="Avenir Book" panose="02000503020000020003" pitchFamily="2" charset="0"/>
                <a:ea typeface="ＭＳ Ｐゴシック" charset="0"/>
                <a:cs typeface="+mn-cs"/>
              </a:rPr>
              <a:t>The IIA will create the live content polling slide. Please indicate how you would like the results to show in the notes section. The options for responses are the following: pie chart, bar graph, word cloud, list of responses). If you have any questions, please email </a:t>
            </a:r>
            <a:r>
              <a:rPr lang="en-US" sz="1400" b="0" i="1" kern="1200" dirty="0">
                <a:solidFill>
                  <a:schemeClr val="accent1"/>
                </a:solidFill>
                <a:latin typeface="Avenir Book" panose="02000503020000020003" pitchFamily="2" charset="0"/>
                <a:ea typeface="ＭＳ Ｐゴシック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IIASpeakers@theiia.org</a:t>
            </a:r>
            <a:r>
              <a:rPr lang="en-US" sz="1400" b="0" i="1" kern="1200" dirty="0">
                <a:solidFill>
                  <a:schemeClr val="accent1"/>
                </a:solidFill>
                <a:latin typeface="Avenir Book" panose="02000503020000020003" pitchFamily="2" charset="0"/>
                <a:ea typeface="ＭＳ Ｐゴシック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2875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1B80-BA02-6203-7757-3031FB05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738" y="365125"/>
            <a:ext cx="7234649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B2D68-5437-80A8-4D1F-36498508B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0738" y="1690688"/>
            <a:ext cx="7234649" cy="4498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8389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F149BF4-23FB-9F54-A9F6-5D8ED7A9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738" y="365125"/>
            <a:ext cx="7234649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C82962-4E20-CF26-BE50-E21729EAB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0738" y="1690688"/>
            <a:ext cx="7234649" cy="4498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832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687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44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IC 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2545D0-5AA7-21C6-E78E-D32BC00A1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037" y="2306575"/>
            <a:ext cx="5364778" cy="68311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Transition slide content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DE3C542-5E7B-E215-3F79-379852A217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036" y="3212377"/>
            <a:ext cx="5364777" cy="683116"/>
          </a:xfrm>
        </p:spPr>
        <p:txBody>
          <a:bodyPr anchor="ctr"/>
          <a:lstStyle>
            <a:lvl1pPr marL="0" indent="0" algn="l">
              <a:buNone/>
              <a:defRPr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69233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A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2545D0-5AA7-21C6-E78E-D32BC00A1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037" y="2306575"/>
            <a:ext cx="5364778" cy="68311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 content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DE3C542-5E7B-E215-3F79-379852A217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036" y="3212377"/>
            <a:ext cx="5364777" cy="683116"/>
          </a:xfrm>
        </p:spPr>
        <p:txBody>
          <a:bodyPr anchor="ctr"/>
          <a:lstStyle>
            <a:lvl1pPr marL="0" indent="0" algn="l">
              <a:buNone/>
              <a:defRPr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9519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Cybersecur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2545D0-5AA7-21C6-E78E-D32BC00A1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037" y="2306575"/>
            <a:ext cx="5364778" cy="68311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 content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DE3C542-5E7B-E215-3F79-379852A217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036" y="3212377"/>
            <a:ext cx="5364777" cy="683116"/>
          </a:xfrm>
        </p:spPr>
        <p:txBody>
          <a:bodyPr anchor="ctr"/>
          <a:lstStyle>
            <a:lvl1pPr marL="0" indent="0" algn="l">
              <a:buNone/>
              <a:defRPr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944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" y="0"/>
            <a:ext cx="98351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" y="6400802"/>
            <a:ext cx="12188977" cy="460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6232" y="6207976"/>
            <a:ext cx="2209800" cy="307125"/>
          </a:xfrm>
          <a:prstGeom prst="rect">
            <a:avLst/>
          </a:prstGeom>
        </p:spPr>
      </p:pic>
      <p:sp>
        <p:nvSpPr>
          <p:cNvPr id="6" name="Content Placeholder 12"/>
          <p:cNvSpPr>
            <a:spLocks noGrp="1"/>
          </p:cNvSpPr>
          <p:nvPr>
            <p:ph sz="quarter" idx="11"/>
          </p:nvPr>
        </p:nvSpPr>
        <p:spPr>
          <a:xfrm>
            <a:off x="1727200" y="3124200"/>
            <a:ext cx="9144000" cy="30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7"/>
          <p:cNvSpPr>
            <a:spLocks noGrp="1"/>
          </p:cNvSpPr>
          <p:nvPr>
            <p:ph type="ctrTitle"/>
          </p:nvPr>
        </p:nvSpPr>
        <p:spPr>
          <a:xfrm>
            <a:off x="1727200" y="1447800"/>
            <a:ext cx="9144000" cy="1446550"/>
          </a:xfrm>
        </p:spPr>
        <p:txBody>
          <a:bodyPr>
            <a:noAutofit/>
          </a:bodyPr>
          <a:lstStyle>
            <a:lvl1pPr algn="l">
              <a:defRPr sz="3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Frau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2545D0-5AA7-21C6-E78E-D32BC00A1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037" y="2306575"/>
            <a:ext cx="5364778" cy="68311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 content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DE3C542-5E7B-E215-3F79-379852A217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036" y="3212377"/>
            <a:ext cx="5364777" cy="683116"/>
          </a:xfrm>
        </p:spPr>
        <p:txBody>
          <a:bodyPr anchor="ctr"/>
          <a:lstStyle>
            <a:lvl1pPr marL="0" indent="0" algn="l">
              <a:buNone/>
              <a:defRPr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56745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ustainabil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2545D0-5AA7-21C6-E78E-D32BC00A1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037" y="2306575"/>
            <a:ext cx="5364778" cy="68311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 content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DE3C542-5E7B-E215-3F79-379852A217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036" y="3212377"/>
            <a:ext cx="5364777" cy="683116"/>
          </a:xfrm>
        </p:spPr>
        <p:txBody>
          <a:bodyPr anchor="ctr"/>
          <a:lstStyle>
            <a:lvl1pPr marL="0" indent="0" algn="l">
              <a:buNone/>
              <a:defRPr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71813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-IC 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0C3ABAB-4913-286A-7796-1F1732C20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51406" y="945159"/>
            <a:ext cx="2823334" cy="348355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/>
              <a:t>Insert Speaker Photo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1391CA4-3C66-F0A9-FFEA-5CF4BB1453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1404" y="4557165"/>
            <a:ext cx="2823334" cy="305391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135C625-F4C9-AE6F-8082-706D2BFE74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1404" y="4845049"/>
            <a:ext cx="2823334" cy="215557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CC6B3CE-79AD-B788-14F7-80453BF628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47533" y="945159"/>
            <a:ext cx="2823334" cy="348355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/>
              <a:t>Insert Speaker Photo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1D8CA72-E47E-6F02-7D31-5342029F7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7531" y="4557165"/>
            <a:ext cx="2823334" cy="305391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39F7668-89AF-C63F-2DE6-59588D68B7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7531" y="4845049"/>
            <a:ext cx="2823334" cy="215557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3042197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-A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0C3ABAB-4913-286A-7796-1F1732C20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51406" y="945159"/>
            <a:ext cx="2823334" cy="348355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1391CA4-3C66-F0A9-FFEA-5CF4BB1453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1404" y="4557165"/>
            <a:ext cx="2823334" cy="305391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135C625-F4C9-AE6F-8082-706D2BFE74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1404" y="4845049"/>
            <a:ext cx="2823334" cy="215557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CC6B3CE-79AD-B788-14F7-80453BF628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47533" y="945159"/>
            <a:ext cx="2823334" cy="348355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1D8CA72-E47E-6F02-7D31-5342029F7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7531" y="4557165"/>
            <a:ext cx="2823334" cy="305391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39F7668-89AF-C63F-2DE6-59588D68B7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7531" y="4845049"/>
            <a:ext cx="2823334" cy="215557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4177630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-Cybersecur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0C3ABAB-4913-286A-7796-1F1732C20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51406" y="945159"/>
            <a:ext cx="2823334" cy="348355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1391CA4-3C66-F0A9-FFEA-5CF4BB1453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1404" y="4557165"/>
            <a:ext cx="2823334" cy="305391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135C625-F4C9-AE6F-8082-706D2BFE74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1404" y="4845049"/>
            <a:ext cx="2823334" cy="215557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CC6B3CE-79AD-B788-14F7-80453BF628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47533" y="945159"/>
            <a:ext cx="2823334" cy="348355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1D8CA72-E47E-6F02-7D31-5342029F7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7531" y="4557165"/>
            <a:ext cx="2823334" cy="305391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39F7668-89AF-C63F-2DE6-59588D68B7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7531" y="4845049"/>
            <a:ext cx="2823334" cy="215557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202500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-Frau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0C3ABAB-4913-286A-7796-1F1732C20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51406" y="945159"/>
            <a:ext cx="2823334" cy="348355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1391CA4-3C66-F0A9-FFEA-5CF4BB1453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1404" y="4557165"/>
            <a:ext cx="2823334" cy="305391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135C625-F4C9-AE6F-8082-706D2BFE74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1404" y="4845049"/>
            <a:ext cx="2823334" cy="215557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CC6B3CE-79AD-B788-14F7-80453BF628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47533" y="945159"/>
            <a:ext cx="2823334" cy="348355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1D8CA72-E47E-6F02-7D31-5342029F7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7531" y="4557165"/>
            <a:ext cx="2823334" cy="305391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39F7668-89AF-C63F-2DE6-59588D68B7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7531" y="4845049"/>
            <a:ext cx="2823334" cy="215557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3796495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-Sustainabil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0C3ABAB-4913-286A-7796-1F1732C20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51406" y="945159"/>
            <a:ext cx="2823334" cy="348355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1391CA4-3C66-F0A9-FFEA-5CF4BB1453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1404" y="4557165"/>
            <a:ext cx="2823334" cy="305391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135C625-F4C9-AE6F-8082-706D2BFE74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1404" y="4845049"/>
            <a:ext cx="2823334" cy="215557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CC6B3CE-79AD-B788-14F7-80453BF628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47533" y="945159"/>
            <a:ext cx="2823334" cy="348355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1D8CA72-E47E-6F02-7D31-5342029F7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7531" y="4557165"/>
            <a:ext cx="2823334" cy="305391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39F7668-89AF-C63F-2DE6-59588D68B7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7531" y="4845049"/>
            <a:ext cx="2823334" cy="215557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3224803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-Busine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523DA18-39C4-7374-B1E7-E45E96FCB18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4200" y="1595114"/>
            <a:ext cx="2296562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/>
              <a:t>Insert Speaker Photo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7D73972-0A1D-9B44-0FF9-6350CE1D7E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77759" y="1595114"/>
            <a:ext cx="2296562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/>
              <a:t>Insert Speaker Photo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0C862F54-019A-3ECB-9FF2-292CF3BA6E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58589" y="1595114"/>
            <a:ext cx="2296562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/>
              <a:t>Insert Speaker Photo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BFE90E1-4955-9363-7EF4-A0567FE210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200" y="4490679"/>
            <a:ext cx="2296562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07DB9A6-EA5E-F0C5-B025-A5B6773E82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200" y="4793093"/>
            <a:ext cx="2296562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624F6AA-0F1F-E3F8-9637-FAF9E87AAB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193" y="4490679"/>
            <a:ext cx="2296562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BABC281-A41B-BF8E-35A7-97AF11B1A8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193" y="4793093"/>
            <a:ext cx="2296562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2A11243-1776-2505-3FC9-58FF7B4B30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49023" y="4490679"/>
            <a:ext cx="2296562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D132306-E726-C4FA-FD20-C4AB932C8F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49023" y="4793093"/>
            <a:ext cx="2296562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691076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-A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523DA18-39C4-7374-B1E7-E45E96FCB18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4200" y="1595114"/>
            <a:ext cx="2296562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7D73972-0A1D-9B44-0FF9-6350CE1D7E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77759" y="1595114"/>
            <a:ext cx="2296562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0C862F54-019A-3ECB-9FF2-292CF3BA6E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58589" y="1595114"/>
            <a:ext cx="2296562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BFE90E1-4955-9363-7EF4-A0567FE210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200" y="4490679"/>
            <a:ext cx="2296562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07DB9A6-EA5E-F0C5-B025-A5B6773E82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200" y="4793093"/>
            <a:ext cx="2296562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624F6AA-0F1F-E3F8-9637-FAF9E87AAB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193" y="4490679"/>
            <a:ext cx="2296562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BABC281-A41B-BF8E-35A7-97AF11B1A8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193" y="4793093"/>
            <a:ext cx="2296562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2A11243-1776-2505-3FC9-58FF7B4B30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49023" y="4490679"/>
            <a:ext cx="2296562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D132306-E726-C4FA-FD20-C4AB932C8F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49023" y="4793093"/>
            <a:ext cx="2296562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1999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-Cybersecur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523DA18-39C4-7374-B1E7-E45E96FCB18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4200" y="1595114"/>
            <a:ext cx="2296562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7D73972-0A1D-9B44-0FF9-6350CE1D7E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77759" y="1595114"/>
            <a:ext cx="2296562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0C862F54-019A-3ECB-9FF2-292CF3BA6E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58589" y="1595114"/>
            <a:ext cx="2296562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BFE90E1-4955-9363-7EF4-A0567FE210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200" y="4490679"/>
            <a:ext cx="2296562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07DB9A6-EA5E-F0C5-B025-A5B6773E82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200" y="4793093"/>
            <a:ext cx="2296562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624F6AA-0F1F-E3F8-9637-FAF9E87AAB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193" y="4490679"/>
            <a:ext cx="2296562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BABC281-A41B-BF8E-35A7-97AF11B1A8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193" y="4793093"/>
            <a:ext cx="2296562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2A11243-1776-2505-3FC9-58FF7B4B30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49023" y="4490679"/>
            <a:ext cx="2296562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D132306-E726-C4FA-FD20-C4AB932C8F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49023" y="4793093"/>
            <a:ext cx="2296562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1554323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04800" y="1600200"/>
            <a:ext cx="115824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-Frau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523DA18-39C4-7374-B1E7-E45E96FCB18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4200" y="1595114"/>
            <a:ext cx="2296562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7D73972-0A1D-9B44-0FF9-6350CE1D7E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77759" y="1595114"/>
            <a:ext cx="2296562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0C862F54-019A-3ECB-9FF2-292CF3BA6E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58589" y="1595114"/>
            <a:ext cx="2296562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BFE90E1-4955-9363-7EF4-A0567FE210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200" y="4490679"/>
            <a:ext cx="2296562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07DB9A6-EA5E-F0C5-B025-A5B6773E82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200" y="4793093"/>
            <a:ext cx="2296562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624F6AA-0F1F-E3F8-9637-FAF9E87AAB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193" y="4490679"/>
            <a:ext cx="2296562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BABC281-A41B-BF8E-35A7-97AF11B1A8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193" y="4793093"/>
            <a:ext cx="2296562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2A11243-1776-2505-3FC9-58FF7B4B30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49023" y="4490679"/>
            <a:ext cx="2296562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D132306-E726-C4FA-FD20-C4AB932C8F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49023" y="4793093"/>
            <a:ext cx="2296562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3120918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-Sustainabil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523DA18-39C4-7374-B1E7-E45E96FCB18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4200" y="1595114"/>
            <a:ext cx="2296562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7D73972-0A1D-9B44-0FF9-6350CE1D7E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77759" y="1595114"/>
            <a:ext cx="2296562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0C862F54-019A-3ECB-9FF2-292CF3BA6E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58589" y="1595114"/>
            <a:ext cx="2296562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BFE90E1-4955-9363-7EF4-A0567FE210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200" y="4490679"/>
            <a:ext cx="2296562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07DB9A6-EA5E-F0C5-B025-A5B6773E82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200" y="4793093"/>
            <a:ext cx="2296562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624F6AA-0F1F-E3F8-9637-FAF9E87AAB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193" y="4490679"/>
            <a:ext cx="2296562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BABC281-A41B-BF8E-35A7-97AF11B1A8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193" y="4793093"/>
            <a:ext cx="2296562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2A11243-1776-2505-3FC9-58FF7B4B30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49023" y="4490679"/>
            <a:ext cx="2296562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D132306-E726-C4FA-FD20-C4AB932C8F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49023" y="4793093"/>
            <a:ext cx="2296562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1211097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eakers-Busine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523DA18-39C4-7374-B1E7-E45E96FCB18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68978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/>
              <a:t>Insert Speaker Photo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7D73972-0A1D-9B44-0FF9-6350CE1D7E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15017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/>
              <a:t>Insert Speaker Photo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0C862F54-019A-3ECB-9FF2-292CF3BA6E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470622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/>
              <a:t>Insert Speaker Photo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BFE90E1-4955-9363-7EF4-A0567FE210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8978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07DB9A6-EA5E-F0C5-B025-A5B6773E82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978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624F6AA-0F1F-E3F8-9637-FAF9E87AAB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5451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BABC281-A41B-BF8E-35A7-97AF11B1A8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5451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2A11243-1776-2505-3FC9-58FF7B4B30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61056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D132306-E726-C4FA-FD20-C4AB932C8F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1056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D2007BC-BFD2-D88E-B343-7BDB07D537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94062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/>
              <a:t>Insert Speaker Photo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0F1C394-8017-1A97-13CC-B85D172A0C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84496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02BFE8-AE64-65F2-6AA4-FD2CDE356D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84496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1717062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eakers-A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523DA18-39C4-7374-B1E7-E45E96FCB18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68978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7D73972-0A1D-9B44-0FF9-6350CE1D7E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15017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0C862F54-019A-3ECB-9FF2-292CF3BA6E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470622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BFE90E1-4955-9363-7EF4-A0567FE210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8978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07DB9A6-EA5E-F0C5-B025-A5B6773E82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978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624F6AA-0F1F-E3F8-9637-FAF9E87AAB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5451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BABC281-A41B-BF8E-35A7-97AF11B1A8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5451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2A11243-1776-2505-3FC9-58FF7B4B30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61056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D132306-E726-C4FA-FD20-C4AB932C8F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1056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D2007BC-BFD2-D88E-B343-7BDB07D537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94062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0F1C394-8017-1A97-13CC-B85D172A0C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84496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02BFE8-AE64-65F2-6AA4-FD2CDE356D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84496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62250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eakers-Cybersecur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523DA18-39C4-7374-B1E7-E45E96FCB18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68978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7D73972-0A1D-9B44-0FF9-6350CE1D7E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15017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0C862F54-019A-3ECB-9FF2-292CF3BA6E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470622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BFE90E1-4955-9363-7EF4-A0567FE210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8978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07DB9A6-EA5E-F0C5-B025-A5B6773E82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978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624F6AA-0F1F-E3F8-9637-FAF9E87AAB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5451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BABC281-A41B-BF8E-35A7-97AF11B1A8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5451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2A11243-1776-2505-3FC9-58FF7B4B30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61056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D132306-E726-C4FA-FD20-C4AB932C8F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1056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D2007BC-BFD2-D88E-B343-7BDB07D537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94062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0F1C394-8017-1A97-13CC-B85D172A0C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84496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02BFE8-AE64-65F2-6AA4-FD2CDE356D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84496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299902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eakers-Frau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523DA18-39C4-7374-B1E7-E45E96FCB18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68978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7D73972-0A1D-9B44-0FF9-6350CE1D7E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15017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0C862F54-019A-3ECB-9FF2-292CF3BA6E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470622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BFE90E1-4955-9363-7EF4-A0567FE210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8978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07DB9A6-EA5E-F0C5-B025-A5B6773E82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978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624F6AA-0F1F-E3F8-9637-FAF9E87AAB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5451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BABC281-A41B-BF8E-35A7-97AF11B1A8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5451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2A11243-1776-2505-3FC9-58FF7B4B30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61056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D132306-E726-C4FA-FD20-C4AB932C8F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1056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D2007BC-BFD2-D88E-B343-7BDB07D537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94062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0F1C394-8017-1A97-13CC-B85D172A0C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84496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02BFE8-AE64-65F2-6AA4-FD2CDE356D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84496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3354416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eakers-Sustainabil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523DA18-39C4-7374-B1E7-E45E96FCB18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68978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7D73972-0A1D-9B44-0FF9-6350CE1D7E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15017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0C862F54-019A-3ECB-9FF2-292CF3BA6E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470622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BFE90E1-4955-9363-7EF4-A0567FE210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8978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07DB9A6-EA5E-F0C5-B025-A5B6773E82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978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624F6AA-0F1F-E3F8-9637-FAF9E87AAB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5451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BABC281-A41B-BF8E-35A7-97AF11B1A8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5451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2A11243-1776-2505-3FC9-58FF7B4B30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61056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D132306-E726-C4FA-FD20-C4AB932C8F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1056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D2007BC-BFD2-D88E-B343-7BDB07D537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94062" y="1595114"/>
            <a:ext cx="1950198" cy="283359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Insert Speaker Photo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0F1C394-8017-1A97-13CC-B85D172A0C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84496" y="4490679"/>
            <a:ext cx="1950198" cy="354785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600" b="1" i="1">
                <a:solidFill>
                  <a:schemeClr val="tx1"/>
                </a:solidFill>
                <a:latin typeface="Avenir Black Oblique" panose="02000503020000020003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02BFE8-AE64-65F2-6AA4-FD2CDE356D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84496" y="4793093"/>
            <a:ext cx="1950198" cy="25042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340353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1st line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0" y="1600200"/>
            <a:ext cx="11582400" cy="4572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28594">
              <a:buClr>
                <a:schemeClr val="accent2"/>
              </a:buClr>
              <a:defRPr/>
            </a:lvl2pPr>
            <a:lvl3pPr marL="457189">
              <a:buClr>
                <a:schemeClr val="accent1"/>
              </a:buClr>
              <a:defRPr/>
            </a:lvl3pPr>
            <a:lvl4pPr marL="685783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§"/>
              <a:defRPr/>
            </a:lvl4pPr>
            <a:lvl5pPr marL="914377"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04800" y="1600200"/>
            <a:ext cx="11582400" cy="4572000"/>
          </a:xfrm>
        </p:spPr>
        <p:txBody>
          <a:bodyPr/>
          <a:lstStyle>
            <a:lvl1pPr marL="457189" indent="-457189">
              <a:buFont typeface="+mj-lt"/>
              <a:buAutoNum type="arabicPeriod"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: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9"/>
          </p:nvPr>
        </p:nvSpPr>
        <p:spPr>
          <a:xfrm>
            <a:off x="304800" y="1600200"/>
            <a:ext cx="560832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0"/>
          </p:nvPr>
        </p:nvSpPr>
        <p:spPr>
          <a:xfrm>
            <a:off x="6278880" y="1600200"/>
            <a:ext cx="560832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21"/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" y="6400802"/>
            <a:ext cx="12188977" cy="460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5059"/>
            <a:ext cx="12192000" cy="24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6232" y="6207976"/>
            <a:ext cx="2209800" cy="307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" y="6400802"/>
            <a:ext cx="12188977" cy="460249"/>
          </a:xfrm>
          <a:prstGeom prst="rect">
            <a:avLst/>
          </a:prstGeom>
        </p:spPr>
      </p:pic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4800" y="1600200"/>
            <a:ext cx="1158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04800" y="6400800"/>
            <a:ext cx="50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99CFB08F-C084-AC45-8432-882CD4A8EA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5059"/>
            <a:ext cx="12192000" cy="24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6232" y="6207976"/>
            <a:ext cx="2209800" cy="307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5" r:id="rId5"/>
    <p:sldLayoutId id="2147484481" r:id="rId6"/>
    <p:sldLayoutId id="2147484482" r:id="rId7"/>
    <p:sldLayoutId id="2147484483" r:id="rId8"/>
    <p:sldLayoutId id="2147484484" r:id="rId9"/>
    <p:sldLayoutId id="2147484488" r:id="rId10"/>
  </p:sldLayoutIdLst>
  <p:transition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charset="0"/>
          <a:ea typeface="ＭＳ Ｐゴシック" charset="-128"/>
          <a:cs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charset="0"/>
          <a:ea typeface="ＭＳ Ｐゴシック" charset="-128"/>
          <a:cs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charset="0"/>
          <a:ea typeface="ＭＳ Ｐゴシック" charset="-128"/>
          <a:cs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charset="0"/>
          <a:ea typeface="ＭＳ Ｐゴシック" charset="-128"/>
          <a:cs typeface="Calibri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charset="0"/>
          <a:ea typeface="ＭＳ Ｐゴシック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charset="0"/>
          <a:ea typeface="ＭＳ Ｐゴシック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charset="0"/>
          <a:ea typeface="ＭＳ Ｐゴシック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charset="0"/>
          <a:ea typeface="ＭＳ Ｐゴシック" charset="-128"/>
        </a:defRPr>
      </a:lvl9pPr>
    </p:titleStyle>
    <p:bodyStyle>
      <a:lvl1pPr marL="228594" indent="-228594" algn="l" rtl="0" eaLnBrk="1" fontAlgn="base" hangingPunct="1">
        <a:spcBef>
          <a:spcPts val="1200"/>
        </a:spcBef>
        <a:spcAft>
          <a:spcPts val="1200"/>
        </a:spcAft>
        <a:buClr>
          <a:schemeClr val="accent2"/>
        </a:buClr>
        <a:buSzPct val="100000"/>
        <a:buFont typeface="Wingdings" charset="2"/>
        <a:buChar char="§"/>
        <a:defRPr sz="2600" kern="1200" baseline="0">
          <a:solidFill>
            <a:schemeClr val="tx1"/>
          </a:solidFill>
          <a:latin typeface="Century Gothic" pitchFamily="34" charset="0"/>
          <a:ea typeface="ＭＳ Ｐゴシック" charset="-128"/>
          <a:cs typeface="Calibri"/>
        </a:defRPr>
      </a:lvl1pPr>
      <a:lvl2pPr marL="457189" indent="-228594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SzPct val="100000"/>
        <a:buFont typeface="Wingdings" charset="2"/>
        <a:buChar char="§"/>
        <a:defRPr sz="2200" kern="1200" baseline="0">
          <a:solidFill>
            <a:schemeClr val="tx1"/>
          </a:solidFill>
          <a:latin typeface="Century Gothic" pitchFamily="34" charset="0"/>
          <a:ea typeface="ＭＳ Ｐゴシック" charset="-128"/>
          <a:cs typeface="Calibri"/>
        </a:defRPr>
      </a:lvl2pPr>
      <a:lvl3pPr marL="685783" indent="-228594" algn="l" rtl="0" eaLnBrk="1" fontAlgn="base" hangingPunct="1">
        <a:spcBef>
          <a:spcPct val="0"/>
        </a:spcBef>
        <a:spcAft>
          <a:spcPts val="1200"/>
        </a:spcAft>
        <a:buClr>
          <a:srgbClr val="999999"/>
        </a:buClr>
        <a:buSzPct val="100000"/>
        <a:buFont typeface="Wingdings" pitchFamily="2" charset="2"/>
        <a:buChar char="§"/>
        <a:defRPr sz="2000" kern="1200" baseline="0">
          <a:solidFill>
            <a:schemeClr val="tx1"/>
          </a:solidFill>
          <a:latin typeface="Century Gothic" pitchFamily="34" charset="0"/>
          <a:ea typeface="ＭＳ Ｐゴシック" charset="-128"/>
          <a:cs typeface="Calibri"/>
        </a:defRPr>
      </a:lvl3pPr>
      <a:lvl4pPr marL="914377" indent="-182875" algn="l" rtl="0" eaLnBrk="1" fontAlgn="base" hangingPunct="1">
        <a:spcBef>
          <a:spcPts val="0"/>
        </a:spcBef>
        <a:spcAft>
          <a:spcPts val="1200"/>
        </a:spcAft>
        <a:buClr>
          <a:schemeClr val="accent2"/>
        </a:buClr>
        <a:buSzPct val="50000"/>
        <a:buFont typeface="Wingdings" pitchFamily="2" charset="2"/>
        <a:buChar char=""/>
        <a:defRPr sz="2000" kern="1200" baseline="0">
          <a:solidFill>
            <a:schemeClr val="tx1"/>
          </a:solidFill>
          <a:latin typeface="Century Gothic" pitchFamily="34" charset="0"/>
          <a:ea typeface="ＭＳ Ｐゴシック" charset="-128"/>
          <a:cs typeface="Calibri"/>
        </a:defRPr>
      </a:lvl4pPr>
      <a:lvl5pPr marL="1142971" indent="-182875" algn="l" rtl="0" eaLnBrk="1" fontAlgn="base" hangingPunct="1">
        <a:spcBef>
          <a:spcPts val="0"/>
        </a:spcBef>
        <a:spcAft>
          <a:spcPts val="1200"/>
        </a:spcAft>
        <a:buClr>
          <a:schemeClr val="accent1"/>
        </a:buClr>
        <a:buSzPct val="50000"/>
        <a:buFont typeface="Wingdings" pitchFamily="2" charset="2"/>
        <a:buChar char="o"/>
        <a:defRPr sz="2000" kern="1200" baseline="0">
          <a:solidFill>
            <a:schemeClr val="tx1"/>
          </a:solidFill>
          <a:latin typeface="Century Gothic" pitchFamily="34" charset="0"/>
          <a:ea typeface="ＭＳ Ｐゴシック" charset="-128"/>
          <a:cs typeface="Calibri"/>
        </a:defRPr>
      </a:lvl5pPr>
      <a:lvl6pPr marL="2103067" indent="-22859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381" indent="-22859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694" indent="-22859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07" indent="-22859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E0389-B10F-ED49-B584-B57307EF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1A8E1-19ED-D5DD-AE15-A1C015EC8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413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  <p:sldLayoutId id="2147484502" r:id="rId12"/>
    <p:sldLayoutId id="2147484503" r:id="rId13"/>
    <p:sldLayoutId id="2147484504" r:id="rId14"/>
    <p:sldLayoutId id="2147484505" r:id="rId15"/>
    <p:sldLayoutId id="2147484506" r:id="rId16"/>
    <p:sldLayoutId id="2147484507" r:id="rId17"/>
    <p:sldLayoutId id="2147484508" r:id="rId18"/>
    <p:sldLayoutId id="2147484509" r:id="rId19"/>
    <p:sldLayoutId id="2147484510" r:id="rId20"/>
    <p:sldLayoutId id="2147484511" r:id="rId21"/>
    <p:sldLayoutId id="2147484512" r:id="rId22"/>
    <p:sldLayoutId id="2147484513" r:id="rId23"/>
    <p:sldLayoutId id="2147484514" r:id="rId24"/>
    <p:sldLayoutId id="2147484515" r:id="rId25"/>
    <p:sldLayoutId id="2147484516" r:id="rId26"/>
    <p:sldLayoutId id="2147484517" r:id="rId27"/>
    <p:sldLayoutId id="2147484518" r:id="rId28"/>
    <p:sldLayoutId id="2147484519" r:id="rId29"/>
    <p:sldLayoutId id="2147484520" r:id="rId30"/>
    <p:sldLayoutId id="2147484521" r:id="rId31"/>
    <p:sldLayoutId id="2147484522" r:id="rId32"/>
    <p:sldLayoutId id="2147484523" r:id="rId33"/>
    <p:sldLayoutId id="2147484524" r:id="rId34"/>
    <p:sldLayoutId id="2147484525" r:id="rId35"/>
    <p:sldLayoutId id="2147484526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latin typeface="Avenir Black Oblique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66965"/>
            <a:ext cx="10515600" cy="4724400"/>
          </a:xfrm>
        </p:spPr>
        <p:txBody>
          <a:bodyPr/>
          <a:lstStyle/>
          <a:p>
            <a:r>
              <a:rPr lang="en-US" dirty="0"/>
              <a:t>Leveraging Partnerships for Enhanced Security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89534-6166-7B4E-B7DB-7D10C5A24010}"/>
              </a:ext>
            </a:extLst>
          </p:cNvPr>
          <p:cNvSpPr txBox="1"/>
          <p:nvPr/>
        </p:nvSpPr>
        <p:spPr>
          <a:xfrm>
            <a:off x="1787981" y="5257800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entury Gothic" panose="020B0502020202020204" pitchFamily="34" charset="0"/>
              </a:rPr>
              <a:t>September 23, 2024</a:t>
            </a:r>
          </a:p>
        </p:txBody>
      </p:sp>
    </p:spTree>
    <p:extLst>
      <p:ext uri="{BB962C8B-B14F-4D97-AF65-F5344CB8AC3E}">
        <p14:creationId xmlns:p14="http://schemas.microsoft.com/office/powerpoint/2010/main" val="140221108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63DFA0-7276-5F0F-CE7C-287A19E8A4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4800" y="1600200"/>
            <a:ext cx="115824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budget and resource limitations, how do we get maximum value for our information security programs?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911A36-4367-4882-9331-FA9D3E95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EA130-6FAB-A5A8-AD15-D4D6EC0D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5659BEC-107D-9577-CEAA-8CD094DA35B4}"/>
              </a:ext>
            </a:extLst>
          </p:cNvPr>
          <p:cNvSpPr txBox="1">
            <a:spLocks/>
          </p:cNvSpPr>
          <p:nvPr/>
        </p:nvSpPr>
        <p:spPr bwMode="auto">
          <a:xfrm>
            <a:off x="76200" y="3219061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94" indent="-228594" algn="l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600" kern="1200" baseline="0">
                <a:solidFill>
                  <a:schemeClr val="tx1"/>
                </a:solidFill>
                <a:latin typeface="Century Gothic" pitchFamily="34" charset="0"/>
                <a:ea typeface="ＭＳ Ｐゴシック" charset="-128"/>
                <a:cs typeface="Calibri"/>
              </a:defRPr>
            </a:lvl1pPr>
            <a:lvl2pPr marL="457189" indent="-228594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200" kern="1200" baseline="0">
                <a:solidFill>
                  <a:schemeClr val="tx1"/>
                </a:solidFill>
                <a:latin typeface="Century Gothic" pitchFamily="34" charset="0"/>
                <a:ea typeface="ＭＳ Ｐゴシック" charset="-128"/>
                <a:cs typeface="Calibri"/>
              </a:defRPr>
            </a:lvl2pPr>
            <a:lvl3pPr marL="685783" indent="-228594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999999"/>
              </a:buClr>
              <a:buSzPct val="10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Century Gothic" pitchFamily="34" charset="0"/>
                <a:ea typeface="ＭＳ Ｐゴシック" charset="-128"/>
                <a:cs typeface="Calibri"/>
              </a:defRPr>
            </a:lvl3pPr>
            <a:lvl4pPr marL="914377" indent="-182875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50000"/>
              <a:buFont typeface="Wingdings" pitchFamily="2" charset="2"/>
              <a:buChar char=""/>
              <a:defRPr sz="2000" kern="1200" baseline="0">
                <a:solidFill>
                  <a:schemeClr val="tx1"/>
                </a:solidFill>
                <a:latin typeface="Century Gothic" pitchFamily="34" charset="0"/>
                <a:ea typeface="ＭＳ Ｐゴシック" charset="-128"/>
                <a:cs typeface="Calibri"/>
              </a:defRPr>
            </a:lvl4pPr>
            <a:lvl5pPr marL="1142971" indent="-182875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 kern="1200" baseline="0">
                <a:solidFill>
                  <a:schemeClr val="tx1"/>
                </a:solidFill>
                <a:latin typeface="Century Gothic" pitchFamily="34" charset="0"/>
                <a:ea typeface="ＭＳ Ｐゴシック" charset="-128"/>
                <a:cs typeface="Calibri"/>
              </a:defRPr>
            </a:lvl5pPr>
            <a:lvl6pPr marL="2103067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381" indent="-22859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694" indent="-22859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07" indent="-22859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5400" b="1" i="1" dirty="0"/>
              <a:t>Partnership</a:t>
            </a:r>
          </a:p>
        </p:txBody>
      </p:sp>
    </p:spTree>
    <p:extLst>
      <p:ext uri="{BB962C8B-B14F-4D97-AF65-F5344CB8AC3E}">
        <p14:creationId xmlns:p14="http://schemas.microsoft.com/office/powerpoint/2010/main" val="424487142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AC72AE-E823-4EC8-AF33-0B3ED366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Security Program</a:t>
            </a:r>
          </a:p>
        </p:txBody>
      </p:sp>
      <p:sp>
        <p:nvSpPr>
          <p:cNvPr id="4" name="Slide Number Placeholder 3" descr="Diagram showing how to match your requirements against the available resources to come up with a cohesive cyber security program.">
            <a:extLst>
              <a:ext uri="{FF2B5EF4-FFF2-40B4-BE49-F238E27FC236}">
                <a16:creationId xmlns:a16="http://schemas.microsoft.com/office/drawing/2014/main" id="{9423F337-01A8-2FD0-26D2-9320A3C7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 descr="Diagram showing how to match your requirements against the available resources to come up with a cohesive cyber security program.">
            <a:extLst>
              <a:ext uri="{FF2B5EF4-FFF2-40B4-BE49-F238E27FC236}">
                <a16:creationId xmlns:a16="http://schemas.microsoft.com/office/drawing/2014/main" id="{3F264647-D54E-1325-5BE1-0CD9218AFC0A}"/>
              </a:ext>
            </a:extLst>
          </p:cNvPr>
          <p:cNvGrpSpPr/>
          <p:nvPr/>
        </p:nvGrpSpPr>
        <p:grpSpPr>
          <a:xfrm>
            <a:off x="5715000" y="989833"/>
            <a:ext cx="5127895" cy="4878333"/>
            <a:chOff x="5807241" y="1326777"/>
            <a:chExt cx="5127895" cy="4878333"/>
          </a:xfrm>
        </p:grpSpPr>
        <p:sp>
          <p:nvSpPr>
            <p:cNvPr id="6" name="Content Placeholder 1">
              <a:extLst>
                <a:ext uri="{FF2B5EF4-FFF2-40B4-BE49-F238E27FC236}">
                  <a16:creationId xmlns:a16="http://schemas.microsoft.com/office/drawing/2014/main" id="{97A907CF-F2A6-1D47-9601-3FD35269EC7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91736" y="1404510"/>
              <a:ext cx="4343400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100000"/>
                <a:tabLst/>
                <a:defRPr/>
              </a:pPr>
              <a:r>
                <a:rPr lang="en-US" sz="2400" dirty="0">
                  <a:latin typeface="Avenir Book" panose="02000503020000020003"/>
                  <a:ea typeface="ＭＳ Ｐゴシック" charset="-128"/>
                  <a:cs typeface="Calibri" panose="020F0502020204030204" pitchFamily="34" charset="0"/>
                </a:rPr>
                <a:t>Drivers &amp; </a:t>
              </a: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100000"/>
                <a:tabLst/>
                <a:defRPr/>
              </a:pPr>
              <a:r>
                <a:rPr lang="en-US" sz="2400" dirty="0">
                  <a:latin typeface="Avenir Book" panose="02000503020000020003"/>
                  <a:ea typeface="ＭＳ Ｐゴシック" charset="-128"/>
                  <a:cs typeface="Calibri" panose="020F0502020204030204" pitchFamily="34" charset="0"/>
                </a:rPr>
                <a:t>Requirements</a:t>
              </a:r>
            </a:p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lang="en-US" sz="2400" dirty="0">
                  <a:latin typeface="Avenir Book" panose="02000503020000020003"/>
                  <a:ea typeface="ＭＳ Ｐゴシック" charset="-128"/>
                  <a:cs typeface="Calibri" panose="020F0502020204030204" pitchFamily="34" charset="0"/>
                </a:rPr>
                <a:t>Standards</a:t>
              </a:r>
            </a:p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venir Book" panose="02000503020000020003"/>
                  <a:ea typeface="ＭＳ Ｐゴシック" charset="-128"/>
                  <a:cs typeface="Calibri" panose="020F0502020204030204" pitchFamily="34" charset="0"/>
                </a:rPr>
                <a:t>Frameworks</a:t>
              </a:r>
            </a:p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lang="en-US" sz="2400" dirty="0">
                  <a:latin typeface="Avenir Book" panose="02000503020000020003"/>
                  <a:ea typeface="ＭＳ Ｐゴシック" charset="-128"/>
                  <a:cs typeface="Calibri" panose="020F0502020204030204" pitchFamily="34" charset="0"/>
                </a:rPr>
                <a:t>Compliance</a:t>
              </a:r>
            </a:p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venir Book" panose="02000503020000020003"/>
                  <a:ea typeface="ＭＳ Ｐゴシック" charset="-128"/>
                  <a:cs typeface="Calibri" panose="020F0502020204030204" pitchFamily="34" charset="0"/>
                </a:rPr>
                <a:t>CIA</a:t>
              </a:r>
            </a:p>
            <a:p>
              <a:pPr marL="457200" marR="0" lvl="1" indent="-2286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  <a:buFont typeface="Wingdings" charset="2"/>
                <a:buChar char="§"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D5332B-AC3E-35D4-6F95-07D24212BBEA}"/>
                </a:ext>
              </a:extLst>
            </p:cNvPr>
            <p:cNvSpPr/>
            <p:nvPr/>
          </p:nvSpPr>
          <p:spPr>
            <a:xfrm>
              <a:off x="5807241" y="1326777"/>
              <a:ext cx="3048000" cy="297180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" name="Group 7" descr="Diagram showing how to match your requirements against the available resources to come up with a cohesive cyber security program.">
            <a:extLst>
              <a:ext uri="{FF2B5EF4-FFF2-40B4-BE49-F238E27FC236}">
                <a16:creationId xmlns:a16="http://schemas.microsoft.com/office/drawing/2014/main" id="{942572E4-B3C6-D7F7-CC79-9E92D74F22EF}"/>
              </a:ext>
            </a:extLst>
          </p:cNvPr>
          <p:cNvGrpSpPr/>
          <p:nvPr/>
        </p:nvGrpSpPr>
        <p:grpSpPr>
          <a:xfrm>
            <a:off x="4292525" y="2221395"/>
            <a:ext cx="1466638" cy="1770100"/>
            <a:chOff x="3429000" y="2514600"/>
            <a:chExt cx="1466638" cy="17701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6324D40-35F2-CDD1-4039-A36A0F52C431}"/>
                </a:ext>
              </a:extLst>
            </p:cNvPr>
            <p:cNvGrpSpPr/>
            <p:nvPr/>
          </p:nvGrpSpPr>
          <p:grpSpPr>
            <a:xfrm>
              <a:off x="3429000" y="2514600"/>
              <a:ext cx="1143000" cy="1770100"/>
              <a:chOff x="3429000" y="2514600"/>
              <a:chExt cx="1143000" cy="1770100"/>
            </a:xfrm>
          </p:grpSpPr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E0CEAD05-688F-CDF4-2656-5518E9DC3D01}"/>
                  </a:ext>
                </a:extLst>
              </p:cNvPr>
              <p:cNvSpPr/>
              <p:nvPr/>
            </p:nvSpPr>
            <p:spPr>
              <a:xfrm rot="5400000">
                <a:off x="3321555" y="3034255"/>
                <a:ext cx="1770100" cy="730790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Bent Arrow 77">
                <a:extLst>
                  <a:ext uri="{FF2B5EF4-FFF2-40B4-BE49-F238E27FC236}">
                    <a16:creationId xmlns:a16="http://schemas.microsoft.com/office/drawing/2014/main" id="{BC1AF146-60ED-2E73-A161-1D0809DA99F8}"/>
                  </a:ext>
                </a:extLst>
              </p:cNvPr>
              <p:cNvSpPr/>
              <p:nvPr/>
            </p:nvSpPr>
            <p:spPr>
              <a:xfrm rot="5400000">
                <a:off x="3124200" y="2971800"/>
                <a:ext cx="1600200" cy="990600"/>
              </a:xfrm>
              <a:prstGeom prst="bentArrow">
                <a:avLst>
                  <a:gd name="adj1" fmla="val 25000"/>
                  <a:gd name="adj2" fmla="val 22403"/>
                  <a:gd name="adj3" fmla="val 25000"/>
                  <a:gd name="adj4" fmla="val 43750"/>
                </a:avLst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" name="Bent Arrow 80">
              <a:extLst>
                <a:ext uri="{FF2B5EF4-FFF2-40B4-BE49-F238E27FC236}">
                  <a16:creationId xmlns:a16="http://schemas.microsoft.com/office/drawing/2014/main" id="{4B7F9936-4072-41BF-3443-D94E1E26FC94}"/>
                </a:ext>
              </a:extLst>
            </p:cNvPr>
            <p:cNvSpPr/>
            <p:nvPr/>
          </p:nvSpPr>
          <p:spPr>
            <a:xfrm rot="5400000" flipV="1">
              <a:off x="3654988" y="3043675"/>
              <a:ext cx="1624265" cy="857035"/>
            </a:xfrm>
            <a:prstGeom prst="bentArrow">
              <a:avLst>
                <a:gd name="adj1" fmla="val 25000"/>
                <a:gd name="adj2" fmla="val 22403"/>
                <a:gd name="adj3" fmla="val 25000"/>
                <a:gd name="adj4" fmla="val 43750"/>
              </a:avLst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 descr="Diagram showing how to match your requirements against the available resources to come up with a cohesive cyber security program.">
            <a:extLst>
              <a:ext uri="{FF2B5EF4-FFF2-40B4-BE49-F238E27FC236}">
                <a16:creationId xmlns:a16="http://schemas.microsoft.com/office/drawing/2014/main" id="{2D53D96D-E198-E785-6132-C74BD7EDBB7E}"/>
              </a:ext>
            </a:extLst>
          </p:cNvPr>
          <p:cNvGrpSpPr/>
          <p:nvPr/>
        </p:nvGrpSpPr>
        <p:grpSpPr>
          <a:xfrm>
            <a:off x="1355559" y="989833"/>
            <a:ext cx="2971800" cy="5003462"/>
            <a:chOff x="1447800" y="1326777"/>
            <a:chExt cx="2971800" cy="500346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8704FC8-F8C6-7E5A-CC38-D8D800654363}"/>
                </a:ext>
              </a:extLst>
            </p:cNvPr>
            <p:cNvSpPr/>
            <p:nvPr/>
          </p:nvSpPr>
          <p:spPr>
            <a:xfrm>
              <a:off x="1447800" y="1326777"/>
              <a:ext cx="2971800" cy="28194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Content Placeholder 1">
              <a:extLst>
                <a:ext uri="{FF2B5EF4-FFF2-40B4-BE49-F238E27FC236}">
                  <a16:creationId xmlns:a16="http://schemas.microsoft.com/office/drawing/2014/main" id="{DBF4685F-1DC0-68FA-124C-4A28B51056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28184" y="1529639"/>
              <a:ext cx="2438826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100000"/>
                <a:tabLst/>
                <a:defRPr/>
              </a:pPr>
              <a:r>
                <a:rPr lang="en-US" sz="2400" dirty="0">
                  <a:latin typeface="Avenir Book"/>
                  <a:ea typeface="ＭＳ Ｐゴシック" charset="-128"/>
                  <a:cs typeface="Calibri" panose="020F0502020204030204" pitchFamily="34" charset="0"/>
                </a:rPr>
                <a:t>Resources &amp;</a:t>
              </a: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100000"/>
                <a:tabLst/>
                <a:defRPr/>
              </a:pPr>
              <a:r>
                <a:rPr lang="en-US" sz="2400" dirty="0">
                  <a:latin typeface="Avenir Book"/>
                  <a:ea typeface="ＭＳ Ｐゴシック" charset="-128"/>
                  <a:cs typeface="Calibri" panose="020F0502020204030204" pitchFamily="34" charset="0"/>
                </a:rPr>
                <a:t>Capabilities</a:t>
              </a:r>
            </a:p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lang="en-US" sz="2400" dirty="0">
                  <a:latin typeface="Avenir Book"/>
                  <a:ea typeface="ＭＳ Ｐゴシック" charset="-128"/>
                  <a:cs typeface="Calibri" panose="020F0502020204030204" pitchFamily="34" charset="0"/>
                </a:rPr>
                <a:t>People</a:t>
              </a:r>
            </a:p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venir Book"/>
                  <a:ea typeface="ＭＳ Ｐゴシック" charset="-128"/>
                  <a:cs typeface="Calibri" panose="020F0502020204030204" pitchFamily="34" charset="0"/>
                </a:rPr>
                <a:t>Process</a:t>
              </a:r>
            </a:p>
            <a:p>
              <a:pPr marL="228600" marR="0" lvl="0" indent="-2286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lang="en-US" sz="2400" dirty="0">
                  <a:latin typeface="Avenir Book"/>
                  <a:ea typeface="ＭＳ Ｐゴシック" charset="-128"/>
                  <a:cs typeface="Calibri" panose="020F0502020204030204" pitchFamily="34" charset="0"/>
                </a:rPr>
                <a:t>Technology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ＭＳ Ｐゴシック" charset="-128"/>
                <a:cs typeface="Calibri" panose="020F0502020204030204" pitchFamily="34" charset="0"/>
              </a:endParaRPr>
            </a:p>
            <a:p>
              <a:pPr marL="457200" marR="0" lvl="1" indent="-2286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  <a:buFont typeface="Wingdings" charset="2"/>
                <a:buChar char="§"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6" name="Content Placeholder 1" descr="Diagram showing how to match your requirements against the available resources to come up with a cohesive cyber security program.">
            <a:extLst>
              <a:ext uri="{FF2B5EF4-FFF2-40B4-BE49-F238E27FC236}">
                <a16:creationId xmlns:a16="http://schemas.microsoft.com/office/drawing/2014/main" id="{C2EDCA08-67D1-5E3D-34DD-A5D9EA40A3FF}"/>
              </a:ext>
            </a:extLst>
          </p:cNvPr>
          <p:cNvSpPr txBox="1">
            <a:spLocks/>
          </p:cNvSpPr>
          <p:nvPr/>
        </p:nvSpPr>
        <p:spPr bwMode="auto">
          <a:xfrm>
            <a:off x="4498630" y="1319695"/>
            <a:ext cx="4343400" cy="8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tabLst/>
              <a:defRPr/>
            </a:pPr>
            <a:r>
              <a:rPr lang="en-US" sz="2400" dirty="0">
                <a:latin typeface="Avenir Book"/>
                <a:ea typeface="ＭＳ Ｐゴシック" charset="-128"/>
                <a:cs typeface="Calibri" panose="020F0502020204030204" pitchFamily="34" charset="0"/>
              </a:rPr>
              <a:t>Assess</a:t>
            </a:r>
          </a:p>
        </p:txBody>
      </p:sp>
      <p:sp>
        <p:nvSpPr>
          <p:cNvPr id="17" name="Oval 16" descr="Diagram showing how to match your requirements against the available resources to come up with a cohesive cyber security program.">
            <a:extLst>
              <a:ext uri="{FF2B5EF4-FFF2-40B4-BE49-F238E27FC236}">
                <a16:creationId xmlns:a16="http://schemas.microsoft.com/office/drawing/2014/main" id="{7A6A5DAF-4C56-F6A7-7776-0535E18850ED}"/>
              </a:ext>
            </a:extLst>
          </p:cNvPr>
          <p:cNvSpPr/>
          <p:nvPr/>
        </p:nvSpPr>
        <p:spPr>
          <a:xfrm>
            <a:off x="3744728" y="989833"/>
            <a:ext cx="2605197" cy="123081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 descr="Diagram showing how to match your requirements against the available resources to come up with a cohesive cyber security program.">
            <a:extLst>
              <a:ext uri="{FF2B5EF4-FFF2-40B4-BE49-F238E27FC236}">
                <a16:creationId xmlns:a16="http://schemas.microsoft.com/office/drawing/2014/main" id="{4B050166-F054-FCAA-E6CF-507C4E6761A3}"/>
              </a:ext>
            </a:extLst>
          </p:cNvPr>
          <p:cNvGrpSpPr/>
          <p:nvPr/>
        </p:nvGrpSpPr>
        <p:grpSpPr>
          <a:xfrm>
            <a:off x="977805" y="3592995"/>
            <a:ext cx="8229600" cy="2712831"/>
            <a:chOff x="114280" y="3886200"/>
            <a:chExt cx="8229600" cy="271283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9A90168-ABF5-25D3-A898-2E2EA246E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3465" y="4716669"/>
              <a:ext cx="3171833" cy="1882362"/>
            </a:xfrm>
            <a:prstGeom prst="rect">
              <a:avLst/>
            </a:prstGeom>
          </p:spPr>
        </p:pic>
        <p:sp>
          <p:nvSpPr>
            <p:cNvPr id="20" name="Title 70">
              <a:extLst>
                <a:ext uri="{FF2B5EF4-FFF2-40B4-BE49-F238E27FC236}">
                  <a16:creationId xmlns:a16="http://schemas.microsoft.com/office/drawing/2014/main" id="{D909390E-C8C0-868F-9519-0180A1645BE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4280" y="3886200"/>
              <a:ext cx="82296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2800" kern="0" dirty="0">
                  <a:latin typeface="Avenir Book" panose="02000503020000020003"/>
                  <a:cs typeface="Calibri" panose="020F0502020204030204" pitchFamily="34" charset="0"/>
                </a:rPr>
                <a:t>Cyber Security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775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0CA0C8-1D75-28F5-AD16-63B60E91097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Security Journey</a:t>
            </a:r>
          </a:p>
          <a:p>
            <a:pPr lvl="1"/>
            <a:r>
              <a:rPr lang="en-US" dirty="0"/>
              <a:t>Started, but more was needed</a:t>
            </a:r>
          </a:p>
          <a:p>
            <a:pPr lvl="1"/>
            <a:r>
              <a:rPr lang="en-US" dirty="0"/>
              <a:t>Prioritizing by risk and requirements</a:t>
            </a:r>
          </a:p>
          <a:p>
            <a:r>
              <a:rPr lang="en-US" dirty="0"/>
              <a:t>Partnership</a:t>
            </a:r>
          </a:p>
          <a:p>
            <a:pPr lvl="1"/>
            <a:r>
              <a:rPr lang="en-US" dirty="0"/>
              <a:t>Identify specialized skills needed for support</a:t>
            </a:r>
          </a:p>
          <a:p>
            <a:pPr lvl="1"/>
            <a:r>
              <a:rPr lang="en-US" dirty="0"/>
              <a:t>Identify vendor-partners willing to team-up for right-sized support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C1F02C-6E99-B38E-C898-D398C80B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Lakewood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B8485-ABA5-08FB-A0A9-B9CA1802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307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885C31-40A9-B8F0-E28E-381397CEB6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4800" y="1219200"/>
            <a:ext cx="11582400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Named Qualified Individual/Position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Formal Policies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Multifactor Authentication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Encryption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Incident Response and Disaster Recovery Plans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Backup and Recovery solution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Vulnerability Management program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Vendor (Supply Chain) Risk Management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Periodic updates and improvements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CBB863-65C9-B466-F953-DA1C621F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Threads in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4F832-DC15-B40E-F297-6866CF59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Diagram showing the security lifecycle of assess, design, implement, and operate.">
            <a:extLst>
              <a:ext uri="{FF2B5EF4-FFF2-40B4-BE49-F238E27FC236}">
                <a16:creationId xmlns:a16="http://schemas.microsoft.com/office/drawing/2014/main" id="{06C50E93-389F-8A4F-249C-BF3157F82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371600"/>
            <a:ext cx="5143269" cy="29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03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67F79-820A-349D-E8CB-03C12698BE4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/>
              <a:t>Understand the Environment</a:t>
            </a:r>
          </a:p>
          <a:p>
            <a:r>
              <a:rPr lang="en-US" sz="2800" dirty="0"/>
              <a:t>Sensitive Data Flow Analysis</a:t>
            </a:r>
          </a:p>
          <a:p>
            <a:r>
              <a:rPr lang="en-US" sz="2800" dirty="0"/>
              <a:t>Isolate and minimize scope</a:t>
            </a:r>
          </a:p>
          <a:p>
            <a:r>
              <a:rPr lang="en-US" sz="2800" dirty="0"/>
              <a:t>Identify Control Points</a:t>
            </a:r>
          </a:p>
          <a:p>
            <a:r>
              <a:rPr lang="en-US" sz="2800" dirty="0"/>
              <a:t>Assess Control Points</a:t>
            </a:r>
          </a:p>
          <a:p>
            <a:r>
              <a:rPr lang="en-US" sz="2800" dirty="0"/>
              <a:t>Risk Based Approach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D3AA38-6411-7AE2-C702-53202C3C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9CC8A-0119-BE88-4AEB-FAC05696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High level network diagram to support text.">
            <a:extLst>
              <a:ext uri="{FF2B5EF4-FFF2-40B4-BE49-F238E27FC236}">
                <a16:creationId xmlns:a16="http://schemas.microsoft.com/office/drawing/2014/main" id="{60EED22D-A890-F73E-D192-9D9ABA1B4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309244"/>
            <a:ext cx="6333481" cy="42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8823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8994B3-9B85-F775-E9BE-5E7443345A7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9033" y="1143000"/>
            <a:ext cx="11582400" cy="5257800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/>
              <a:t>Statewide Internet Portal Authority (SIPA)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/>
              <a:t>Multi-State Information Sharing and Analysis Center (MS-ISAC)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/>
              <a:t>Colorado Intergovernmental Risk Sharing Agency (CIRSA)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/>
              <a:t>Department of Homeland Security (DHS)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/>
              <a:t>Cybersecurity &amp; Infrastructure Security Agency (CISA)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/>
              <a:t>All Hazards Regional groups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/>
              <a:t>State of Colorado groups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/>
              <a:t>InfraGard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712700-1BFC-C047-847E-B0BB51C7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9517A-D4A0-26CB-7370-562D54E54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3382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pic>
        <p:nvPicPr>
          <p:cNvPr id="1028" name="Picture 4" descr="Question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" y="1285602"/>
            <a:ext cx="3657956" cy="240160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9A770D22-32B1-43BD-A554-D5C9F894A953}"/>
              </a:ext>
            </a:extLst>
          </p:cNvPr>
          <p:cNvSpPr txBox="1">
            <a:spLocks/>
          </p:cNvSpPr>
          <p:nvPr/>
        </p:nvSpPr>
        <p:spPr bwMode="auto">
          <a:xfrm>
            <a:off x="2209800" y="1371600"/>
            <a:ext cx="631682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-228600" algn="ctr"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en-US" sz="2000" dirty="0">
                <a:latin typeface="Century Gothic" pitchFamily="34" charset="0"/>
                <a:ea typeface="ＭＳ Ｐゴシック" charset="-128"/>
                <a:cs typeface="Calibri"/>
              </a:rPr>
              <a:t>Rob Rudloff, CISSP, CISA, QSA</a:t>
            </a:r>
          </a:p>
          <a:p>
            <a:pPr lvl="1" indent="-228600" algn="ctr"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en-US" sz="2000" dirty="0">
                <a:latin typeface="Century Gothic" pitchFamily="34" charset="0"/>
                <a:ea typeface="ＭＳ Ｐゴシック" charset="-128"/>
                <a:cs typeface="Calibri"/>
              </a:rPr>
              <a:t>Cyber Security Services</a:t>
            </a:r>
          </a:p>
          <a:p>
            <a:pPr lvl="1" indent="-228600" algn="ctr"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en-US" sz="2000" dirty="0">
                <a:latin typeface="Century Gothic" pitchFamily="34" charset="0"/>
                <a:ea typeface="ＭＳ Ｐゴシック" charset="-128"/>
                <a:cs typeface="Calibri"/>
              </a:rPr>
              <a:t>RubinBrown LLP</a:t>
            </a:r>
          </a:p>
          <a:p>
            <a:pPr lvl="1" indent="-228600" algn="ctr"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en-US" sz="2000" dirty="0">
                <a:latin typeface="Century Gothic" pitchFamily="34" charset="0"/>
                <a:ea typeface="ＭＳ Ｐゴシック" charset="-128"/>
                <a:cs typeface="Calibri"/>
              </a:rPr>
              <a:t>303.590.8770</a:t>
            </a:r>
          </a:p>
          <a:p>
            <a:pPr lvl="1" indent="-228600" algn="ctr"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en-US" sz="2000" dirty="0">
                <a:latin typeface="Century Gothic" pitchFamily="34" charset="0"/>
                <a:ea typeface="ＭＳ Ｐゴシック" charset="-128"/>
                <a:cs typeface="Calibri"/>
              </a:rPr>
              <a:t>rob.rudloff@rubinbrown.com</a:t>
            </a:r>
          </a:p>
          <a:p>
            <a:pPr lvl="1" indent="-228600" algn="ctr"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en-US" dirty="0">
              <a:latin typeface="Century Gothic" pitchFamily="34" charset="0"/>
              <a:ea typeface="ＭＳ Ｐゴシック" charset="-128"/>
              <a:cs typeface="Calibri"/>
            </a:endParaRPr>
          </a:p>
        </p:txBody>
      </p:sp>
      <p:pic>
        <p:nvPicPr>
          <p:cNvPr id="3" name="Picture 2" descr="QR Code to talk to Rob">
            <a:extLst>
              <a:ext uri="{FF2B5EF4-FFF2-40B4-BE49-F238E27FC236}">
                <a16:creationId xmlns:a16="http://schemas.microsoft.com/office/drawing/2014/main" id="{14B3B28A-428B-6231-CBE8-5850DDE23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950075"/>
            <a:ext cx="7309738" cy="1536325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843C30D-33CF-AEB7-C975-6A3FC8D12C7E}"/>
              </a:ext>
            </a:extLst>
          </p:cNvPr>
          <p:cNvSpPr txBox="1">
            <a:spLocks/>
          </p:cNvSpPr>
          <p:nvPr/>
        </p:nvSpPr>
        <p:spPr bwMode="auto">
          <a:xfrm>
            <a:off x="6477000" y="1285602"/>
            <a:ext cx="631682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-228600" algn="ctr"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en-US" sz="2100" dirty="0">
                <a:latin typeface="Century Gothic" pitchFamily="34" charset="0"/>
                <a:ea typeface="ＭＳ Ｐゴシック" charset="-128"/>
                <a:cs typeface="Calibri"/>
              </a:rPr>
              <a:t>Yvette Florez</a:t>
            </a:r>
          </a:p>
          <a:p>
            <a:pPr lvl="1" indent="-228600" algn="ctr"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en-US" sz="2100" dirty="0">
                <a:latin typeface="Century Gothic" pitchFamily="34" charset="0"/>
                <a:ea typeface="ＭＳ Ｐゴシック" charset="-128"/>
                <a:cs typeface="Calibri"/>
              </a:rPr>
              <a:t>Information Security Manager</a:t>
            </a:r>
          </a:p>
          <a:p>
            <a:pPr lvl="1" indent="-228600" algn="ctr"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en-US" sz="2100" dirty="0">
                <a:latin typeface="Century Gothic" pitchFamily="34" charset="0"/>
                <a:ea typeface="ＭＳ Ｐゴシック" charset="-128"/>
                <a:cs typeface="Calibri"/>
              </a:rPr>
              <a:t>City of Lakewood</a:t>
            </a:r>
          </a:p>
          <a:p>
            <a:pPr lvl="1" indent="-228600" algn="ctr"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en-US" sz="2100" dirty="0">
                <a:latin typeface="Century Gothic" pitchFamily="34" charset="0"/>
                <a:ea typeface="ＭＳ Ｐゴシック" charset="-128"/>
                <a:cs typeface="Calibri"/>
              </a:rPr>
              <a:t>303.987.7623</a:t>
            </a:r>
          </a:p>
          <a:p>
            <a:pPr lvl="1" indent="-228600" algn="ctr"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en-US" sz="2100" dirty="0">
                <a:latin typeface="Century Gothic" pitchFamily="34" charset="0"/>
                <a:ea typeface="ＭＳ Ｐゴシック" charset="-128"/>
                <a:cs typeface="Calibri"/>
              </a:rPr>
              <a:t>yflorez@lakewood.org</a:t>
            </a:r>
          </a:p>
          <a:p>
            <a:pPr lvl="1" indent="-228600" algn="ctr"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en-US" dirty="0">
              <a:latin typeface="Century Gothic" pitchFamily="34" charset="0"/>
              <a:ea typeface="ＭＳ Ｐゴシック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2461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1487B2-7D89-6A8D-AC24-6B401262B4D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Yvette Florez, Information Security Manager for the City of Lakewood</a:t>
            </a:r>
          </a:p>
          <a:p>
            <a:r>
              <a:rPr lang="en-US" dirty="0"/>
              <a:t>Rob Rudloff, Cyber Security Services Partner with RubinBrown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891493-F808-4B9C-90C1-9EAFF2B3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51E09-4EED-B7AD-4135-AB2BD1E4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405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E66049-C8DC-4E47-938C-70B61D65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Service Announcement – </a:t>
            </a:r>
            <a:br>
              <a:rPr lang="en-US" dirty="0"/>
            </a:br>
            <a:r>
              <a:rPr lang="en-US" dirty="0"/>
              <a:t>PLEASE DON’T CLICK! </a:t>
            </a:r>
            <a:r>
              <a:rPr lang="en-US" dirty="0">
                <a:highlight>
                  <a:srgbClr val="FFFF00"/>
                </a:highlight>
              </a:rPr>
              <a:t>(Rob to update)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CB377-1253-427A-BAE6-2C3FF442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A screenshot of a phishing email">
            <a:extLst>
              <a:ext uri="{FF2B5EF4-FFF2-40B4-BE49-F238E27FC236}">
                <a16:creationId xmlns:a16="http://schemas.microsoft.com/office/drawing/2014/main" id="{C6BD811B-0022-5E90-CB7C-406760006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44" y="1242707"/>
            <a:ext cx="4744112" cy="4372585"/>
          </a:xfrm>
          <a:prstGeom prst="rect">
            <a:avLst/>
          </a:prstGeom>
        </p:spPr>
      </p:pic>
      <p:pic>
        <p:nvPicPr>
          <p:cNvPr id="8" name="Picture 7" descr="A screen shot of a phishing email">
            <a:extLst>
              <a:ext uri="{FF2B5EF4-FFF2-40B4-BE49-F238E27FC236}">
                <a16:creationId xmlns:a16="http://schemas.microsoft.com/office/drawing/2014/main" id="{F6FA2C3E-7A9B-C9D5-40FD-25977D783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78" y="70969"/>
            <a:ext cx="8554644" cy="6716062"/>
          </a:xfrm>
          <a:prstGeom prst="rect">
            <a:avLst/>
          </a:prstGeom>
        </p:spPr>
      </p:pic>
      <p:pic>
        <p:nvPicPr>
          <p:cNvPr id="10" name="Picture 9" descr="A screen shot of a phishing email">
            <a:extLst>
              <a:ext uri="{FF2B5EF4-FFF2-40B4-BE49-F238E27FC236}">
                <a16:creationId xmlns:a16="http://schemas.microsoft.com/office/drawing/2014/main" id="{FE2EB460-299A-D52C-1725-ABD1E9C2B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16" y="580627"/>
            <a:ext cx="7297168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18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EF8B10-F873-113E-7C0B-D21C17C5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FBI Statistics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9465C-4D2F-4C2C-5440-DA5EA7BEF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Picture of the FBI 2023 Crime report, $2.9B in losses due to BEC">
            <a:extLst>
              <a:ext uri="{FF2B5EF4-FFF2-40B4-BE49-F238E27FC236}">
                <a16:creationId xmlns:a16="http://schemas.microsoft.com/office/drawing/2014/main" id="{1AC90FAB-5CD5-20E6-A1D7-54F730389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273" y="762000"/>
            <a:ext cx="6763453" cy="5574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EFA3FA-A3EE-B672-F4CF-56A2BB6910A4}"/>
              </a:ext>
            </a:extLst>
          </p:cNvPr>
          <p:cNvSpPr txBox="1"/>
          <p:nvPr/>
        </p:nvSpPr>
        <p:spPr>
          <a:xfrm>
            <a:off x="0" y="1143000"/>
            <a:ext cx="33259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venir Book"/>
                <a:cs typeface="Poppins" pitchFamily="2" charset="77"/>
              </a:rPr>
              <a:t>2023 FBI Internet Crime Report</a:t>
            </a:r>
          </a:p>
        </p:txBody>
      </p:sp>
    </p:spTree>
    <p:extLst>
      <p:ext uri="{BB962C8B-B14F-4D97-AF65-F5344CB8AC3E}">
        <p14:creationId xmlns:p14="http://schemas.microsoft.com/office/powerpoint/2010/main" val="33448265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85207-9076-9541-C43D-09D3E6E4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Cyber Security Feels Sometimes…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C5463-07A9-5282-9F30-F3E22E01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Word map of common cyber security terms - shows how confusing it can be with all the terms.">
            <a:extLst>
              <a:ext uri="{FF2B5EF4-FFF2-40B4-BE49-F238E27FC236}">
                <a16:creationId xmlns:a16="http://schemas.microsoft.com/office/drawing/2014/main" id="{F4A89815-12B4-7F3D-3D44-D91BE6AB1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143000"/>
            <a:ext cx="10625137" cy="50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492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0C2459-D298-7EBB-0C81-4BB59DE60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an Attack</a:t>
            </a:r>
          </a:p>
        </p:txBody>
      </p:sp>
      <p:sp>
        <p:nvSpPr>
          <p:cNvPr id="4" name="Slide Number Placeholder 3" descr="Network example with attack vectors displayed.">
            <a:extLst>
              <a:ext uri="{FF2B5EF4-FFF2-40B4-BE49-F238E27FC236}">
                <a16:creationId xmlns:a16="http://schemas.microsoft.com/office/drawing/2014/main" id="{118E2C8F-5AF4-4FB9-893C-61E8105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" name="Group 5" descr="Network example with attack vectors displayed.">
            <a:extLst>
              <a:ext uri="{FF2B5EF4-FFF2-40B4-BE49-F238E27FC236}">
                <a16:creationId xmlns:a16="http://schemas.microsoft.com/office/drawing/2014/main" id="{585543EA-3C28-5E82-55F1-6383C88DB558}"/>
              </a:ext>
            </a:extLst>
          </p:cNvPr>
          <p:cNvGrpSpPr/>
          <p:nvPr/>
        </p:nvGrpSpPr>
        <p:grpSpPr>
          <a:xfrm>
            <a:off x="6827072" y="3064014"/>
            <a:ext cx="1531489" cy="1822398"/>
            <a:chOff x="5600830" y="2430818"/>
            <a:chExt cx="1531489" cy="18223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4DE4263-0B1F-F6E3-FA6B-622C1FC96C25}"/>
                </a:ext>
              </a:extLst>
            </p:cNvPr>
            <p:cNvSpPr/>
            <p:nvPr/>
          </p:nvSpPr>
          <p:spPr>
            <a:xfrm>
              <a:off x="5600830" y="2430818"/>
              <a:ext cx="1531489" cy="1822398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CAA0F0-699D-5641-8514-FFD9DE773FBC}"/>
                </a:ext>
              </a:extLst>
            </p:cNvPr>
            <p:cNvSpPr txBox="1"/>
            <p:nvPr/>
          </p:nvSpPr>
          <p:spPr>
            <a:xfrm>
              <a:off x="5824852" y="2627793"/>
              <a:ext cx="11877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u="sng" dirty="0">
                  <a:solidFill>
                    <a:srgbClr val="00B050"/>
                  </a:solidFill>
                </a:rPr>
                <a:t>Healthcare Data</a:t>
              </a:r>
              <a:endParaRPr lang="en-US" sz="9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9" name="Group 8" descr="Network example with attack vectors displayed.">
            <a:extLst>
              <a:ext uri="{FF2B5EF4-FFF2-40B4-BE49-F238E27FC236}">
                <a16:creationId xmlns:a16="http://schemas.microsoft.com/office/drawing/2014/main" id="{0E479316-866D-872D-8DE1-45D06B65120F}"/>
              </a:ext>
            </a:extLst>
          </p:cNvPr>
          <p:cNvGrpSpPr/>
          <p:nvPr/>
        </p:nvGrpSpPr>
        <p:grpSpPr>
          <a:xfrm>
            <a:off x="4263327" y="1941114"/>
            <a:ext cx="2713555" cy="3956397"/>
            <a:chOff x="3037085" y="1307918"/>
            <a:chExt cx="2713555" cy="387966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6CCC26-A363-BDEA-6001-3F36E0E446BA}"/>
                </a:ext>
              </a:extLst>
            </p:cNvPr>
            <p:cNvSpPr txBox="1"/>
            <p:nvPr/>
          </p:nvSpPr>
          <p:spPr>
            <a:xfrm>
              <a:off x="3516986" y="1753980"/>
              <a:ext cx="1754030" cy="73866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u="sng" dirty="0"/>
                <a:t>On Premise Data Center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600" dirty="0"/>
                <a:t>Financial Systems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600" dirty="0"/>
                <a:t>Tax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600" dirty="0"/>
                <a:t>Records Management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600" dirty="0"/>
                <a:t>Office Support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600" dirty="0"/>
                <a:t>File Storage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endParaRPr lang="en-US" sz="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7932EF-8C8A-32FD-84F6-3B50566A6E82}"/>
                </a:ext>
              </a:extLst>
            </p:cNvPr>
            <p:cNvSpPr txBox="1"/>
            <p:nvPr/>
          </p:nvSpPr>
          <p:spPr>
            <a:xfrm>
              <a:off x="3926626" y="1384648"/>
              <a:ext cx="9501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C00000"/>
                  </a:solidFill>
                </a:rPr>
                <a:t>Main Network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8842A02-5E5A-F55B-16E5-23DD753732C2}"/>
                </a:ext>
              </a:extLst>
            </p:cNvPr>
            <p:cNvSpPr/>
            <p:nvPr/>
          </p:nvSpPr>
          <p:spPr>
            <a:xfrm>
              <a:off x="3037085" y="1307918"/>
              <a:ext cx="2713555" cy="387966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 descr="Network example with attack vectors displayed.">
            <a:extLst>
              <a:ext uri="{FF2B5EF4-FFF2-40B4-BE49-F238E27FC236}">
                <a16:creationId xmlns:a16="http://schemas.microsoft.com/office/drawing/2014/main" id="{4422FDDE-2F34-3ABB-E926-3244E27B4405}"/>
              </a:ext>
            </a:extLst>
          </p:cNvPr>
          <p:cNvGrpSpPr/>
          <p:nvPr/>
        </p:nvGrpSpPr>
        <p:grpSpPr>
          <a:xfrm>
            <a:off x="6258163" y="4514670"/>
            <a:ext cx="2568039" cy="1698870"/>
            <a:chOff x="5031921" y="3881474"/>
            <a:chExt cx="2568039" cy="169887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AF37C10-6280-E73F-E817-04C8EC3351FB}"/>
                </a:ext>
              </a:extLst>
            </p:cNvPr>
            <p:cNvSpPr/>
            <p:nvPr/>
          </p:nvSpPr>
          <p:spPr>
            <a:xfrm>
              <a:off x="5031921" y="3881474"/>
              <a:ext cx="2568039" cy="1698870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F12B0E-714A-ED1A-3AD3-26AC079960B3}"/>
                </a:ext>
              </a:extLst>
            </p:cNvPr>
            <p:cNvSpPr txBox="1"/>
            <p:nvPr/>
          </p:nvSpPr>
          <p:spPr>
            <a:xfrm>
              <a:off x="5863573" y="5158174"/>
              <a:ext cx="795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7030A0"/>
                  </a:solidFill>
                </a:rPr>
                <a:t>External Support</a:t>
              </a:r>
            </a:p>
          </p:txBody>
        </p:sp>
      </p:grpSp>
      <p:grpSp>
        <p:nvGrpSpPr>
          <p:cNvPr id="16" name="Group 15" descr="Network example with attack vectors displayed.">
            <a:extLst>
              <a:ext uri="{FF2B5EF4-FFF2-40B4-BE49-F238E27FC236}">
                <a16:creationId xmlns:a16="http://schemas.microsoft.com/office/drawing/2014/main" id="{88616D38-FE11-FE14-F908-8AE72339A219}"/>
              </a:ext>
            </a:extLst>
          </p:cNvPr>
          <p:cNvGrpSpPr/>
          <p:nvPr/>
        </p:nvGrpSpPr>
        <p:grpSpPr>
          <a:xfrm>
            <a:off x="2553647" y="2777836"/>
            <a:ext cx="2043261" cy="2327867"/>
            <a:chOff x="1327405" y="2144640"/>
            <a:chExt cx="2043261" cy="23278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CD5E2A-F450-E75F-A974-463D5C66A46D}"/>
                </a:ext>
              </a:extLst>
            </p:cNvPr>
            <p:cNvSpPr txBox="1"/>
            <p:nvPr/>
          </p:nvSpPr>
          <p:spPr>
            <a:xfrm>
              <a:off x="2153912" y="2532926"/>
              <a:ext cx="746776" cy="18466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u="sng" dirty="0"/>
                <a:t>PCI DSS</a:t>
              </a:r>
              <a:endParaRPr lang="en-US" sz="6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79C254-4641-0EBF-1A46-941683D33698}"/>
                </a:ext>
              </a:extLst>
            </p:cNvPr>
            <p:cNvSpPr/>
            <p:nvPr/>
          </p:nvSpPr>
          <p:spPr>
            <a:xfrm>
              <a:off x="1327405" y="2144640"/>
              <a:ext cx="2043261" cy="2327867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57AC10-E17C-C21D-366B-7DB2C2062E9F}"/>
                </a:ext>
              </a:extLst>
            </p:cNvPr>
            <p:cNvSpPr txBox="1"/>
            <p:nvPr/>
          </p:nvSpPr>
          <p:spPr>
            <a:xfrm>
              <a:off x="1924599" y="2156182"/>
              <a:ext cx="894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00B0F0"/>
                  </a:solidFill>
                </a:rPr>
                <a:t>Credit Card </a:t>
              </a:r>
            </a:p>
            <a:p>
              <a:pPr algn="ctr"/>
              <a:r>
                <a:rPr lang="en-US" sz="900" b="1" dirty="0">
                  <a:solidFill>
                    <a:srgbClr val="00B0F0"/>
                  </a:solidFill>
                </a:rPr>
                <a:t>Environment</a:t>
              </a:r>
            </a:p>
          </p:txBody>
        </p:sp>
      </p:grpSp>
      <p:grpSp>
        <p:nvGrpSpPr>
          <p:cNvPr id="20" name="Group 19" descr="Network example with attack vectors displayed.">
            <a:extLst>
              <a:ext uri="{FF2B5EF4-FFF2-40B4-BE49-F238E27FC236}">
                <a16:creationId xmlns:a16="http://schemas.microsoft.com/office/drawing/2014/main" id="{E909AD53-846C-F4B9-E121-DF2D30E75E2E}"/>
              </a:ext>
            </a:extLst>
          </p:cNvPr>
          <p:cNvGrpSpPr/>
          <p:nvPr/>
        </p:nvGrpSpPr>
        <p:grpSpPr>
          <a:xfrm>
            <a:off x="8927884" y="1989150"/>
            <a:ext cx="1081059" cy="851132"/>
            <a:chOff x="1140178" y="193953"/>
            <a:chExt cx="1964266" cy="1435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EB0D47-48E1-D0F8-FB9D-894DB2DECE4D}"/>
                </a:ext>
              </a:extLst>
            </p:cNvPr>
            <p:cNvSpPr txBox="1"/>
            <p:nvPr/>
          </p:nvSpPr>
          <p:spPr>
            <a:xfrm>
              <a:off x="1213074" y="657573"/>
              <a:ext cx="1750687" cy="415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Remote Users</a:t>
              </a:r>
            </a:p>
          </p:txBody>
        </p:sp>
        <p:sp>
          <p:nvSpPr>
            <p:cNvPr id="22" name="Cloud 21">
              <a:extLst>
                <a:ext uri="{FF2B5EF4-FFF2-40B4-BE49-F238E27FC236}">
                  <a16:creationId xmlns:a16="http://schemas.microsoft.com/office/drawing/2014/main" id="{4294B9DD-BB4E-1A35-3B48-8E755D457C0C}"/>
                </a:ext>
              </a:extLst>
            </p:cNvPr>
            <p:cNvSpPr/>
            <p:nvPr/>
          </p:nvSpPr>
          <p:spPr>
            <a:xfrm>
              <a:off x="1140178" y="193953"/>
              <a:ext cx="1964266" cy="1435358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 descr="Network example with attack vectors displayed.">
            <a:extLst>
              <a:ext uri="{FF2B5EF4-FFF2-40B4-BE49-F238E27FC236}">
                <a16:creationId xmlns:a16="http://schemas.microsoft.com/office/drawing/2014/main" id="{C6250F91-D5C6-1A15-F7A1-7B0F98A0725B}"/>
              </a:ext>
            </a:extLst>
          </p:cNvPr>
          <p:cNvGrpSpPr/>
          <p:nvPr/>
        </p:nvGrpSpPr>
        <p:grpSpPr>
          <a:xfrm>
            <a:off x="7635195" y="1234585"/>
            <a:ext cx="1174568" cy="818905"/>
            <a:chOff x="1140178" y="193953"/>
            <a:chExt cx="1964266" cy="14353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0E4687-FC75-2E6A-3B55-C995EBDAAC5F}"/>
                </a:ext>
              </a:extLst>
            </p:cNvPr>
            <p:cNvSpPr txBox="1"/>
            <p:nvPr/>
          </p:nvSpPr>
          <p:spPr>
            <a:xfrm>
              <a:off x="1193699" y="426802"/>
              <a:ext cx="1740378" cy="701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Email</a:t>
              </a:r>
            </a:p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O365 / Google</a:t>
              </a:r>
            </a:p>
          </p:txBody>
        </p:sp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4F6CBA30-E5E3-0235-E2A5-4FCA6DE64272}"/>
                </a:ext>
              </a:extLst>
            </p:cNvPr>
            <p:cNvSpPr/>
            <p:nvPr/>
          </p:nvSpPr>
          <p:spPr>
            <a:xfrm>
              <a:off x="1140178" y="193953"/>
              <a:ext cx="1964266" cy="1435358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 descr="Network example with attack vectors displayed.">
            <a:extLst>
              <a:ext uri="{FF2B5EF4-FFF2-40B4-BE49-F238E27FC236}">
                <a16:creationId xmlns:a16="http://schemas.microsoft.com/office/drawing/2014/main" id="{A0D07A51-22DB-EB05-B40C-2794D616D339}"/>
              </a:ext>
            </a:extLst>
          </p:cNvPr>
          <p:cNvGrpSpPr/>
          <p:nvPr/>
        </p:nvGrpSpPr>
        <p:grpSpPr>
          <a:xfrm>
            <a:off x="2826442" y="1843144"/>
            <a:ext cx="5410199" cy="4379041"/>
            <a:chOff x="1600200" y="1209948"/>
            <a:chExt cx="5410199" cy="437904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79F4886-D32D-DE07-0E09-F8DB9555840C}"/>
                </a:ext>
              </a:extLst>
            </p:cNvPr>
            <p:cNvGrpSpPr/>
            <p:nvPr/>
          </p:nvGrpSpPr>
          <p:grpSpPr>
            <a:xfrm>
              <a:off x="1600200" y="1209948"/>
              <a:ext cx="5410199" cy="4379041"/>
              <a:chOff x="1600200" y="1209948"/>
              <a:chExt cx="5410199" cy="437904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9933797-17A7-45DB-DEBB-DC93847A2EB8}"/>
                  </a:ext>
                </a:extLst>
              </p:cNvPr>
              <p:cNvSpPr/>
              <p:nvPr/>
            </p:nvSpPr>
            <p:spPr>
              <a:xfrm>
                <a:off x="1600200" y="1209948"/>
                <a:ext cx="5410199" cy="437904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57AEEC-57E3-6042-882A-242DA63C09A0}"/>
                  </a:ext>
                </a:extLst>
              </p:cNvPr>
              <p:cNvSpPr txBox="1"/>
              <p:nvPr/>
            </p:nvSpPr>
            <p:spPr>
              <a:xfrm>
                <a:off x="3561365" y="5264315"/>
                <a:ext cx="131543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/>
                  <a:t>Primary Domain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F6B9FA-67CF-FCA1-0B4F-90C352FC2F49}"/>
                </a:ext>
              </a:extLst>
            </p:cNvPr>
            <p:cNvSpPr txBox="1"/>
            <p:nvPr/>
          </p:nvSpPr>
          <p:spPr>
            <a:xfrm>
              <a:off x="3531661" y="2894868"/>
              <a:ext cx="1754030" cy="64633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u="sng" dirty="0"/>
                <a:t>User Environment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600" dirty="0"/>
                <a:t>Workstations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600" dirty="0"/>
                <a:t>Laptops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600" dirty="0"/>
                <a:t>Mobile Devices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600" dirty="0"/>
                <a:t>User Infrastructure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endParaRPr lang="en-US" sz="600" dirty="0"/>
            </a:p>
          </p:txBody>
        </p:sp>
      </p:grpSp>
      <p:cxnSp>
        <p:nvCxnSpPr>
          <p:cNvPr id="31" name="Curved Connector 30" descr="Network example with attack vectors displayed.">
            <a:extLst>
              <a:ext uri="{FF2B5EF4-FFF2-40B4-BE49-F238E27FC236}">
                <a16:creationId xmlns:a16="http://schemas.microsoft.com/office/drawing/2014/main" id="{39541557-FD63-A70F-3C5A-60307DC3EFD9}"/>
              </a:ext>
            </a:extLst>
          </p:cNvPr>
          <p:cNvCxnSpPr>
            <a:stCxn id="33" idx="3"/>
            <a:endCxn id="25" idx="2"/>
          </p:cNvCxnSpPr>
          <p:nvPr/>
        </p:nvCxnSpPr>
        <p:spPr>
          <a:xfrm flipV="1">
            <a:off x="7189829" y="1644038"/>
            <a:ext cx="449009" cy="50388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 descr="Network example with attack vectors displayed.">
            <a:extLst>
              <a:ext uri="{FF2B5EF4-FFF2-40B4-BE49-F238E27FC236}">
                <a16:creationId xmlns:a16="http://schemas.microsoft.com/office/drawing/2014/main" id="{53D51247-7C75-A66D-175D-C07F2FC64CC0}"/>
              </a:ext>
            </a:extLst>
          </p:cNvPr>
          <p:cNvGrpSpPr/>
          <p:nvPr/>
        </p:nvGrpSpPr>
        <p:grpSpPr>
          <a:xfrm>
            <a:off x="6626902" y="1893385"/>
            <a:ext cx="866134" cy="854013"/>
            <a:chOff x="2407343" y="1305812"/>
            <a:chExt cx="982277" cy="1109007"/>
          </a:xfrm>
        </p:grpSpPr>
        <p:pic>
          <p:nvPicPr>
            <p:cNvPr id="33" name="Picture 32" descr="April 2011 ~ HypeTech Corps. | Legalising The illegal.">
              <a:extLst>
                <a:ext uri="{FF2B5EF4-FFF2-40B4-BE49-F238E27FC236}">
                  <a16:creationId xmlns:a16="http://schemas.microsoft.com/office/drawing/2014/main" id="{ACA6D161-9816-99EB-12A8-A92772FCD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869" y="1305812"/>
              <a:ext cx="445886" cy="6610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25526C-2791-4FDC-0E10-E6937CE60927}"/>
                </a:ext>
              </a:extLst>
            </p:cNvPr>
            <p:cNvSpPr txBox="1"/>
            <p:nvPr/>
          </p:nvSpPr>
          <p:spPr>
            <a:xfrm>
              <a:off x="2407343" y="2095081"/>
              <a:ext cx="982277" cy="319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5" name="Curved Connector 34" descr="Network example with attack vectors displayed.">
            <a:extLst>
              <a:ext uri="{FF2B5EF4-FFF2-40B4-BE49-F238E27FC236}">
                <a16:creationId xmlns:a16="http://schemas.microsoft.com/office/drawing/2014/main" id="{9867FDCA-17EC-3526-4077-431C67C06FAE}"/>
              </a:ext>
            </a:extLst>
          </p:cNvPr>
          <p:cNvCxnSpPr>
            <a:stCxn id="33" idx="3"/>
            <a:endCxn id="22" idx="2"/>
          </p:cNvCxnSpPr>
          <p:nvPr/>
        </p:nvCxnSpPr>
        <p:spPr>
          <a:xfrm>
            <a:off x="7189829" y="2147918"/>
            <a:ext cx="1741408" cy="26679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 descr="Network example with attack vectors displayed.">
            <a:extLst>
              <a:ext uri="{FF2B5EF4-FFF2-40B4-BE49-F238E27FC236}">
                <a16:creationId xmlns:a16="http://schemas.microsoft.com/office/drawing/2014/main" id="{59D61614-B9BC-895F-AF49-1B9EBD30FEFC}"/>
              </a:ext>
            </a:extLst>
          </p:cNvPr>
          <p:cNvCxnSpPr>
            <a:stCxn id="22" idx="3"/>
            <a:endCxn id="25" idx="0"/>
          </p:cNvCxnSpPr>
          <p:nvPr/>
        </p:nvCxnSpPr>
        <p:spPr>
          <a:xfrm rot="16200000" flipV="1">
            <a:off x="8941711" y="1511111"/>
            <a:ext cx="393776" cy="659630"/>
          </a:xfrm>
          <a:prstGeom prst="curved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 descr="Network example with attack vectors displayed.">
            <a:extLst>
              <a:ext uri="{FF2B5EF4-FFF2-40B4-BE49-F238E27FC236}">
                <a16:creationId xmlns:a16="http://schemas.microsoft.com/office/drawing/2014/main" id="{5A2D4BB4-2DD3-ED57-4EBB-66312CE26E2D}"/>
              </a:ext>
            </a:extLst>
          </p:cNvPr>
          <p:cNvGrpSpPr/>
          <p:nvPr/>
        </p:nvGrpSpPr>
        <p:grpSpPr>
          <a:xfrm>
            <a:off x="1752600" y="1295400"/>
            <a:ext cx="2133600" cy="1295400"/>
            <a:chOff x="457200" y="914400"/>
            <a:chExt cx="2133600" cy="129540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A7023CD-ADEA-0D25-8365-B355060BE3AB}"/>
                </a:ext>
              </a:extLst>
            </p:cNvPr>
            <p:cNvCxnSpPr/>
            <p:nvPr/>
          </p:nvCxnSpPr>
          <p:spPr>
            <a:xfrm>
              <a:off x="457200" y="914400"/>
              <a:ext cx="1645920" cy="1295400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A90068-6836-AD34-1435-24D2B08BB539}"/>
                </a:ext>
              </a:extLst>
            </p:cNvPr>
            <p:cNvSpPr txBox="1"/>
            <p:nvPr/>
          </p:nvSpPr>
          <p:spPr>
            <a:xfrm>
              <a:off x="1143000" y="1285101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Network Attacks</a:t>
              </a:r>
            </a:p>
          </p:txBody>
        </p:sp>
      </p:grpSp>
      <p:grpSp>
        <p:nvGrpSpPr>
          <p:cNvPr id="40" name="Group 39" descr="Network example with attack vectors displayed.">
            <a:extLst>
              <a:ext uri="{FF2B5EF4-FFF2-40B4-BE49-F238E27FC236}">
                <a16:creationId xmlns:a16="http://schemas.microsoft.com/office/drawing/2014/main" id="{F79F486A-C182-3A8A-D798-5D4812ED80AB}"/>
              </a:ext>
            </a:extLst>
          </p:cNvPr>
          <p:cNvGrpSpPr/>
          <p:nvPr/>
        </p:nvGrpSpPr>
        <p:grpSpPr>
          <a:xfrm>
            <a:off x="4109853" y="1053949"/>
            <a:ext cx="1752600" cy="856488"/>
            <a:chOff x="3505200" y="548824"/>
            <a:chExt cx="1752600" cy="856488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5B3855E-9D8C-F522-5AA1-4576A248F5CC}"/>
                </a:ext>
              </a:extLst>
            </p:cNvPr>
            <p:cNvCxnSpPr/>
            <p:nvPr/>
          </p:nvCxnSpPr>
          <p:spPr>
            <a:xfrm>
              <a:off x="3505200" y="548824"/>
              <a:ext cx="457200" cy="856488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C41A4BB-7B75-6BA9-56E7-E002803B916B}"/>
                </a:ext>
              </a:extLst>
            </p:cNvPr>
            <p:cNvSpPr txBox="1"/>
            <p:nvPr/>
          </p:nvSpPr>
          <p:spPr>
            <a:xfrm>
              <a:off x="3810000" y="790956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Criminal Attacks</a:t>
              </a:r>
            </a:p>
          </p:txBody>
        </p:sp>
      </p:grpSp>
      <p:grpSp>
        <p:nvGrpSpPr>
          <p:cNvPr id="43" name="Group 42" descr="Network example with attack vectors displayed.">
            <a:extLst>
              <a:ext uri="{FF2B5EF4-FFF2-40B4-BE49-F238E27FC236}">
                <a16:creationId xmlns:a16="http://schemas.microsoft.com/office/drawing/2014/main" id="{BD4C216A-E719-B3D8-8E05-20FAB5EC51CE}"/>
              </a:ext>
            </a:extLst>
          </p:cNvPr>
          <p:cNvGrpSpPr/>
          <p:nvPr/>
        </p:nvGrpSpPr>
        <p:grpSpPr>
          <a:xfrm>
            <a:off x="2750242" y="4321432"/>
            <a:ext cx="5532120" cy="336904"/>
            <a:chOff x="1676400" y="3886200"/>
            <a:chExt cx="5532120" cy="336904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A702080-7CEB-1752-18C3-280DAD99C9E1}"/>
                </a:ext>
              </a:extLst>
            </p:cNvPr>
            <p:cNvCxnSpPr/>
            <p:nvPr/>
          </p:nvCxnSpPr>
          <p:spPr>
            <a:xfrm>
              <a:off x="1676400" y="3886200"/>
              <a:ext cx="5532120" cy="16195"/>
            </a:xfrm>
            <a:prstGeom prst="straightConnector1">
              <a:avLst/>
            </a:prstGeom>
            <a:ln w="88900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ED91ED0-AA7C-32C0-7414-680D71A9B9FB}"/>
                </a:ext>
              </a:extLst>
            </p:cNvPr>
            <p:cNvSpPr txBox="1"/>
            <p:nvPr/>
          </p:nvSpPr>
          <p:spPr>
            <a:xfrm>
              <a:off x="3822362" y="3946105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Internal Spread</a:t>
              </a:r>
            </a:p>
          </p:txBody>
        </p:sp>
      </p:grpSp>
      <p:grpSp>
        <p:nvGrpSpPr>
          <p:cNvPr id="46" name="Group 45" descr="Network example with attack vectors displayed.">
            <a:extLst>
              <a:ext uri="{FF2B5EF4-FFF2-40B4-BE49-F238E27FC236}">
                <a16:creationId xmlns:a16="http://schemas.microsoft.com/office/drawing/2014/main" id="{CD4C5549-F7BD-A3BF-C0AE-2C60435D2A5B}"/>
              </a:ext>
            </a:extLst>
          </p:cNvPr>
          <p:cNvGrpSpPr/>
          <p:nvPr/>
        </p:nvGrpSpPr>
        <p:grpSpPr>
          <a:xfrm>
            <a:off x="8008042" y="2875619"/>
            <a:ext cx="2847226" cy="1059315"/>
            <a:chOff x="6781800" y="2242423"/>
            <a:chExt cx="2847226" cy="105931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7BB7D05-9CDB-AA2D-F4BA-C9C4EB31C595}"/>
                </a:ext>
              </a:extLst>
            </p:cNvPr>
            <p:cNvCxnSpPr/>
            <p:nvPr/>
          </p:nvCxnSpPr>
          <p:spPr>
            <a:xfrm flipV="1">
              <a:off x="8242171" y="2242423"/>
              <a:ext cx="1" cy="652445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68C16A6-B278-F6D8-4659-A8AE116FFAE2}"/>
                </a:ext>
              </a:extLst>
            </p:cNvPr>
            <p:cNvSpPr txBox="1"/>
            <p:nvPr/>
          </p:nvSpPr>
          <p:spPr>
            <a:xfrm>
              <a:off x="7876426" y="2840073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Email/Phishing Attacks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026C1E9-850A-A8B7-BA9B-259979E72036}"/>
                </a:ext>
              </a:extLst>
            </p:cNvPr>
            <p:cNvCxnSpPr/>
            <p:nvPr/>
          </p:nvCxnSpPr>
          <p:spPr>
            <a:xfrm flipH="1" flipV="1">
              <a:off x="6781800" y="2430818"/>
              <a:ext cx="1130557" cy="464060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0" name="Group 49" descr="Network example with attack vectors displayed.">
            <a:extLst>
              <a:ext uri="{FF2B5EF4-FFF2-40B4-BE49-F238E27FC236}">
                <a16:creationId xmlns:a16="http://schemas.microsoft.com/office/drawing/2014/main" id="{649B8DD6-CFD0-C175-F161-7C4403F2E50B}"/>
              </a:ext>
            </a:extLst>
          </p:cNvPr>
          <p:cNvGrpSpPr/>
          <p:nvPr/>
        </p:nvGrpSpPr>
        <p:grpSpPr>
          <a:xfrm>
            <a:off x="5111268" y="4737760"/>
            <a:ext cx="1752600" cy="1077774"/>
            <a:chOff x="1513582" y="5105400"/>
            <a:chExt cx="1752600" cy="1077774"/>
          </a:xfrm>
        </p:grpSpPr>
        <p:sp>
          <p:nvSpPr>
            <p:cNvPr id="51" name="Circular Arrow 50">
              <a:extLst>
                <a:ext uri="{FF2B5EF4-FFF2-40B4-BE49-F238E27FC236}">
                  <a16:creationId xmlns:a16="http://schemas.microsoft.com/office/drawing/2014/main" id="{C5F38E13-6EE0-1A89-EBB0-610E5A8475EE}"/>
                </a:ext>
              </a:extLst>
            </p:cNvPr>
            <p:cNvSpPr/>
            <p:nvPr/>
          </p:nvSpPr>
          <p:spPr>
            <a:xfrm>
              <a:off x="1524000" y="5105400"/>
              <a:ext cx="825035" cy="762000"/>
            </a:xfrm>
            <a:prstGeom prst="circular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Circular Arrow 51">
              <a:extLst>
                <a:ext uri="{FF2B5EF4-FFF2-40B4-BE49-F238E27FC236}">
                  <a16:creationId xmlns:a16="http://schemas.microsoft.com/office/drawing/2014/main" id="{4E3DDCDD-68FC-C86C-611E-F6382C3B8FC6}"/>
                </a:ext>
              </a:extLst>
            </p:cNvPr>
            <p:cNvSpPr/>
            <p:nvPr/>
          </p:nvSpPr>
          <p:spPr>
            <a:xfrm rot="10994240">
              <a:off x="1532142" y="5231269"/>
              <a:ext cx="825035" cy="762000"/>
            </a:xfrm>
            <a:prstGeom prst="circular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390BBF0-A0C0-EE46-85E6-196C6DEA809F}"/>
                </a:ext>
              </a:extLst>
            </p:cNvPr>
            <p:cNvSpPr txBox="1"/>
            <p:nvPr/>
          </p:nvSpPr>
          <p:spPr>
            <a:xfrm>
              <a:off x="1513582" y="5906175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Recovery</a:t>
              </a:r>
            </a:p>
          </p:txBody>
        </p:sp>
      </p:grpSp>
      <p:grpSp>
        <p:nvGrpSpPr>
          <p:cNvPr id="54" name="Group 53" descr="Network example with attack vectors displayed.">
            <a:extLst>
              <a:ext uri="{FF2B5EF4-FFF2-40B4-BE49-F238E27FC236}">
                <a16:creationId xmlns:a16="http://schemas.microsoft.com/office/drawing/2014/main" id="{582D42D0-6EE0-67C1-4C77-9DED447A2580}"/>
              </a:ext>
            </a:extLst>
          </p:cNvPr>
          <p:cNvGrpSpPr/>
          <p:nvPr/>
        </p:nvGrpSpPr>
        <p:grpSpPr>
          <a:xfrm>
            <a:off x="6036366" y="851675"/>
            <a:ext cx="1669597" cy="952925"/>
            <a:chOff x="3588203" y="382850"/>
            <a:chExt cx="1669597" cy="952925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5EB7D26-CAEA-3BED-79D7-D66619D17FCA}"/>
                </a:ext>
              </a:extLst>
            </p:cNvPr>
            <p:cNvCxnSpPr/>
            <p:nvPr/>
          </p:nvCxnSpPr>
          <p:spPr>
            <a:xfrm flipH="1">
              <a:off x="3588203" y="382850"/>
              <a:ext cx="411059" cy="952925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9B30FD8-16BC-3516-C8E5-7E81574C235C}"/>
                </a:ext>
              </a:extLst>
            </p:cNvPr>
            <p:cNvSpPr txBox="1"/>
            <p:nvPr/>
          </p:nvSpPr>
          <p:spPr>
            <a:xfrm>
              <a:off x="3810000" y="790956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Application Attacks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808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C9FDD0-55DB-FC7B-55C2-E7C8519FA8C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4800" y="1143000"/>
            <a:ext cx="115824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Phishing Email – compromise email credentials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Validation – validate access &amp; assess target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Either: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Sell Credentials; or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Prepare Attack Sequence.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Reconnaissance – validate access, validate target, evaluate contents of email.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Either: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Sell Credentials and Information; or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Initiate Attack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F5CF5C-E09F-9A3A-EEB6-0367B2EF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Steps of Attack and Theft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01135-7FF4-365C-0A95-27A0CD36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242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C9FDD0-55DB-FC7B-55C2-E7C8519FA8C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2143" y="1166327"/>
            <a:ext cx="11582400" cy="4572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sz="2200" dirty="0"/>
              <a:t>Identify Highest Yield Attack: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Fake Invoice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Initiate Bank Information Changes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Fake Wiring Instructions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200" dirty="0"/>
              <a:t>Execute Attacks/Transfers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200" dirty="0"/>
              <a:t>Sweep Money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200" dirty="0"/>
              <a:t>Determine if Attack/Transfer was Detected: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No:  Wash, Rinse, Repeat; or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Yes:  Move on to the next target</a:t>
            </a:r>
          </a:p>
          <a:p>
            <a:pPr marL="6858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F5CF5C-E09F-9A3A-EEB6-0367B2EF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Steps of Attack and Theft (</a:t>
            </a:r>
            <a:r>
              <a:rPr lang="en-US" err="1"/>
              <a:t>cont</a:t>
            </a:r>
            <a:r>
              <a:rPr lang="en-US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01135-7FF4-365C-0A95-27A0CD36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908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63DFA0-7276-5F0F-CE7C-287A19E8A46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/>
              <a:t>Business Email Compromise (BEC)</a:t>
            </a:r>
          </a:p>
          <a:p>
            <a:r>
              <a:rPr lang="en-US" sz="2800" dirty="0"/>
              <a:t>Wire/Invoice Fraud</a:t>
            </a:r>
          </a:p>
          <a:p>
            <a:r>
              <a:rPr lang="en-US" sz="2800" dirty="0"/>
              <a:t>Sensitive data breach/theft</a:t>
            </a:r>
          </a:p>
          <a:p>
            <a:r>
              <a:rPr lang="en-US" sz="2800" dirty="0"/>
              <a:t>Defacement and disruption</a:t>
            </a:r>
          </a:p>
          <a:p>
            <a:r>
              <a:rPr lang="en-US" sz="2800" dirty="0"/>
              <a:t>Ransomware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911A36-4367-4882-9331-FA9D3E95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Attacks on Government Entities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EA130-6FAB-A5A8-AD15-D4D6EC0D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B08F-C084-AC45-8432-882CD4A8EA1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3668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ubinBrown-PowerPoint-Template">
  <a:themeElements>
    <a:clrScheme name="RubinBrown Palette">
      <a:dk1>
        <a:srgbClr val="262626"/>
      </a:dk1>
      <a:lt1>
        <a:srgbClr val="FFFFFF"/>
      </a:lt1>
      <a:dk2>
        <a:srgbClr val="58595B"/>
      </a:dk2>
      <a:lt2>
        <a:srgbClr val="BBDDE6"/>
      </a:lt2>
      <a:accent1>
        <a:srgbClr val="1D4F91"/>
      </a:accent1>
      <a:accent2>
        <a:srgbClr val="A45A2A"/>
      </a:accent2>
      <a:accent3>
        <a:srgbClr val="4F2C1D"/>
      </a:accent3>
      <a:accent4>
        <a:srgbClr val="CDA077"/>
      </a:accent4>
      <a:accent5>
        <a:srgbClr val="13294B"/>
      </a:accent5>
      <a:accent6>
        <a:srgbClr val="69B3E7"/>
      </a:accent6>
      <a:hlink>
        <a:srgbClr val="F2A900"/>
      </a:hlink>
      <a:folHlink>
        <a:srgbClr val="888D3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ubinBrown-PowerPoint-START-HERE" id="{83620CC4-50E8-C441-A88F-935FC137D085}" vid="{8AFBB5AD-8B87-BE42-8460-0209CC7F10F8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5C93C"/>
      </a:accent1>
      <a:accent2>
        <a:srgbClr val="006096"/>
      </a:accent2>
      <a:accent3>
        <a:srgbClr val="003866"/>
      </a:accent3>
      <a:accent4>
        <a:srgbClr val="2BCAEF"/>
      </a:accent4>
      <a:accent5>
        <a:srgbClr val="002849"/>
      </a:accent5>
      <a:accent6>
        <a:srgbClr val="95C93C"/>
      </a:accent6>
      <a:hlink>
        <a:srgbClr val="006096"/>
      </a:hlink>
      <a:folHlink>
        <a:srgbClr val="ED7D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ubinBrown Palette">
      <a:dk1>
        <a:srgbClr val="262626"/>
      </a:dk1>
      <a:lt1>
        <a:srgbClr val="FFFFFF"/>
      </a:lt1>
      <a:dk2>
        <a:srgbClr val="58595B"/>
      </a:dk2>
      <a:lt2>
        <a:srgbClr val="BBDDE6"/>
      </a:lt2>
      <a:accent1>
        <a:srgbClr val="1D4F91"/>
      </a:accent1>
      <a:accent2>
        <a:srgbClr val="A45A2A"/>
      </a:accent2>
      <a:accent3>
        <a:srgbClr val="4F2C1D"/>
      </a:accent3>
      <a:accent4>
        <a:srgbClr val="CDA077"/>
      </a:accent4>
      <a:accent5>
        <a:srgbClr val="13294B"/>
      </a:accent5>
      <a:accent6>
        <a:srgbClr val="69B3E7"/>
      </a:accent6>
      <a:hlink>
        <a:srgbClr val="F2A900"/>
      </a:hlink>
      <a:folHlink>
        <a:srgbClr val="888D30"/>
      </a:folHlink>
    </a:clrScheme>
    <a:fontScheme name="RubinBrown">
      <a:majorFont>
        <a:latin typeface="Century Schoolbook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RubinBrown Palette">
      <a:dk1>
        <a:srgbClr val="262626"/>
      </a:dk1>
      <a:lt1>
        <a:srgbClr val="FFFFFF"/>
      </a:lt1>
      <a:dk2>
        <a:srgbClr val="58595B"/>
      </a:dk2>
      <a:lt2>
        <a:srgbClr val="BBDDE6"/>
      </a:lt2>
      <a:accent1>
        <a:srgbClr val="1D4F91"/>
      </a:accent1>
      <a:accent2>
        <a:srgbClr val="A45A2A"/>
      </a:accent2>
      <a:accent3>
        <a:srgbClr val="4F2C1D"/>
      </a:accent3>
      <a:accent4>
        <a:srgbClr val="CDA077"/>
      </a:accent4>
      <a:accent5>
        <a:srgbClr val="13294B"/>
      </a:accent5>
      <a:accent6>
        <a:srgbClr val="69B3E7"/>
      </a:accent6>
      <a:hlink>
        <a:srgbClr val="F2A900"/>
      </a:hlink>
      <a:folHlink>
        <a:srgbClr val="888D30"/>
      </a:folHlink>
    </a:clrScheme>
    <a:fontScheme name="RubinBrown">
      <a:majorFont>
        <a:latin typeface="Century Schoolbook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RubinBrown-PowerPoint-Template</Template>
  <TotalTime>0</TotalTime>
  <Words>700</Words>
  <Application>Microsoft Office PowerPoint</Application>
  <PresentationFormat>Widescreen</PresentationFormat>
  <Paragraphs>166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Avenir</vt:lpstr>
      <vt:lpstr>Avenir Black Oblique</vt:lpstr>
      <vt:lpstr>Avenir Book</vt:lpstr>
      <vt:lpstr>Avenir Medium</vt:lpstr>
      <vt:lpstr>Calibri</vt:lpstr>
      <vt:lpstr>Century Gothic</vt:lpstr>
      <vt:lpstr>Century Schoolbook</vt:lpstr>
      <vt:lpstr>Open Sans</vt:lpstr>
      <vt:lpstr>Wingdings</vt:lpstr>
      <vt:lpstr>RubinBrown-PowerPoint-Template</vt:lpstr>
      <vt:lpstr>2_Office Theme</vt:lpstr>
      <vt:lpstr>Leveraging Partnerships for Enhanced Security  </vt:lpstr>
      <vt:lpstr>Introductions</vt:lpstr>
      <vt:lpstr>Public Service Announcement –  PLEASE DON’T CLICK! (Rob to update)</vt:lpstr>
      <vt:lpstr>FBI Statistics</vt:lpstr>
      <vt:lpstr>How Cyber Security Feels Sometimes…</vt:lpstr>
      <vt:lpstr>Anatomy of an Attack</vt:lpstr>
      <vt:lpstr>Typical Steps of Attack and Theft</vt:lpstr>
      <vt:lpstr>Typical Steps of Attack and Theft (cont)</vt:lpstr>
      <vt:lpstr>Common Attacks on Government Entities</vt:lpstr>
      <vt:lpstr>Question</vt:lpstr>
      <vt:lpstr>Build a Security Program</vt:lpstr>
      <vt:lpstr>City of Lakewood</vt:lpstr>
      <vt:lpstr>Common Threads in Security</vt:lpstr>
      <vt:lpstr>Get Started</vt:lpstr>
      <vt:lpstr>Additional Resources</vt:lpstr>
      <vt:lpstr>Questions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2017-10-31T15:09:56Z</dcterms:created>
  <dcterms:modified xsi:type="dcterms:W3CDTF">2024-09-30T14:40:20Z</dcterms:modified>
</cp:coreProperties>
</file>