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76" r:id="rId9"/>
    <p:sldId id="278" r:id="rId10"/>
    <p:sldId id="279" r:id="rId11"/>
    <p:sldId id="274" r:id="rId12"/>
    <p:sldId id="263" r:id="rId13"/>
    <p:sldId id="282" r:id="rId14"/>
    <p:sldId id="283" r:id="rId15"/>
    <p:sldId id="273" r:id="rId16"/>
    <p:sldId id="288" r:id="rId17"/>
    <p:sldId id="265" r:id="rId18"/>
    <p:sldId id="293" r:id="rId19"/>
    <p:sldId id="292" r:id="rId20"/>
    <p:sldId id="286" r:id="rId21"/>
    <p:sldId id="287" r:id="rId22"/>
    <p:sldId id="289" r:id="rId23"/>
    <p:sldId id="275" r:id="rId24"/>
    <p:sldId id="290" r:id="rId25"/>
    <p:sldId id="294" r:id="rId26"/>
    <p:sldId id="269" r:id="rId27"/>
    <p:sldId id="272" r:id="rId28"/>
    <p:sldId id="285" r:id="rId29"/>
  </p:sldIdLst>
  <p:sldSz cx="9144000" cy="5143500" type="screen16x9"/>
  <p:notesSz cx="6858000" cy="9144000"/>
  <p:embeddedFontLst>
    <p:embeddedFont>
      <p:font typeface="Roboto Slab" pitchFamily="2" charset="0"/>
      <p:regular r:id="rId31"/>
      <p:bold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n, Rebecca" initials="BR" lastIdx="0" clrIdx="0">
    <p:extLst>
      <p:ext uri="{19B8F6BF-5375-455C-9EA6-DF929625EA0E}">
        <p15:presenceInfo xmlns:p15="http://schemas.microsoft.com/office/powerpoint/2012/main" userId="S-1-5-21-2222389064-1244193290-258862102-37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7C6D49-BB57-4795-80E7-64D0AE9C0DE9}">
  <a:tblStyle styleId="{EF7C6D49-BB57-4795-80E7-64D0AE9C0D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9" autoAdjust="0"/>
  </p:normalViewPr>
  <p:slideViewPr>
    <p:cSldViewPr snapToGrid="0">
      <p:cViewPr varScale="1">
        <p:scale>
          <a:sx n="105" d="100"/>
          <a:sy n="105" d="100"/>
        </p:scale>
        <p:origin x="730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50"/>
    </p:cViewPr>
  </p:outlineViewPr>
  <p:notesTextViewPr>
    <p:cViewPr>
      <p:scale>
        <a:sx n="1" d="1"/>
        <a:sy n="1" d="1"/>
      </p:scale>
      <p:origin x="0" y="-28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OIT_Accessibility@state.co.u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49a458c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749a458c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315a86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c315a86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When</a:t>
            </a:r>
            <a:r>
              <a:rPr lang="en-US" baseline="0" dirty="0" smtClean="0"/>
              <a:t> this legislation passed a few misconceptions about it began popping up.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24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c315a86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c315a86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Question</a:t>
            </a:r>
            <a:r>
              <a:rPr lang="en-US" baseline="0" dirty="0" smtClean="0"/>
              <a:t> for the audience: By a show of hands, how many people have begun planning for accessibility testing and remediation?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8237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c315a8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c315a8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smtClean="0"/>
              <a:t>Your</a:t>
            </a:r>
            <a:r>
              <a:rPr lang="en-US" sz="1100" baseline="0" dirty="0" smtClean="0"/>
              <a:t> team can have any name you’d like: workgroup, taskforce, project team, A-team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c315a8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c315a8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You</a:t>
            </a:r>
            <a:r>
              <a:rPr lang="en-US" baseline="0" dirty="0" smtClean="0"/>
              <a:t>r inventory can also be used to track remediation efforts and much more! Customize it to fit your organizations’ needs.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460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c315a8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c315a8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379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c315a86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c315a86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430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454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manual testing is the source of truth for identifying accessibility issues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9863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42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5e48107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15e48107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712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VPATs</a:t>
            </a:r>
            <a:r>
              <a:rPr lang="en-US" baseline="0" dirty="0" smtClean="0"/>
              <a:t> are the blank template that you use to create an Accessibility Conformance Report (ACR).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2644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plan should include timelines and process for responding to an accommodation, standard methods for how your org will respond to requests, and training of staff who will respond to accommodations.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0779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c315a86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c315a86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139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35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c315a8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c315a8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/>
              <a:t>OIT provides Siteimprove to assist with ongoing accessibility monitoring. If you have questions about this system, email us at </a:t>
            </a:r>
            <a:r>
              <a:rPr lang="en-US" dirty="0" smtClean="0">
                <a:hlinkClick r:id="rId3"/>
              </a:rPr>
              <a:t>OIT_Accessibility@state.co.us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832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49a458c90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749a458c90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49a458c9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49a458c9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49a458c9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49a458c9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6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749a458c90_0_10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749a458c90_0_10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smtClean="0"/>
              <a:t>In fact, I started my journey toward accessibility planning and consulting when I was a Communications Specialist who worked on creating web content. My education and prior career experience was not accessibility focused. MBA, worked in customer service, sales, and communications.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smtClean="0"/>
              <a:t>Then HB21-1110 was passed and my career journey changed. I</a:t>
            </a:r>
            <a:r>
              <a:rPr lang="en-US" sz="1100" baseline="0" dirty="0" smtClean="0"/>
              <a:t> led the accessibility planning at DOR during FY 21-22 and then joined the </a:t>
            </a:r>
            <a:r>
              <a:rPr lang="en-US" sz="1100" baseline="0" dirty="0" smtClean="0"/>
              <a:t>Technology </a:t>
            </a:r>
            <a:r>
              <a:rPr lang="en-US" sz="1100" baseline="0" smtClean="0"/>
              <a:t>Accessibility Program </a:t>
            </a:r>
            <a:r>
              <a:rPr lang="en-US" sz="1100" baseline="0" dirty="0" smtClean="0"/>
              <a:t>team in August 2022. </a:t>
            </a:r>
            <a:r>
              <a:rPr lang="en-US" sz="1100" baseline="0" dirty="0" smtClean="0"/>
              <a:t> 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49a458c90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49a458c90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c315a86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c315a86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Question</a:t>
            </a:r>
            <a:r>
              <a:rPr lang="en-US" baseline="0" dirty="0" smtClean="0"/>
              <a:t> for the audience: By a show of hands, how many people have heard about IT accessibility before?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315a86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c315a86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number of people with disabilities may</a:t>
            </a:r>
            <a:r>
              <a:rPr lang="en-US" baseline="0" dirty="0" smtClean="0"/>
              <a:t> actually be higher, because it is often under reported. People may not identify as having a disability or not want to disclose because they fear stigma.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501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315a86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c315a86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are currently using WCAG version 2.1, but will be moving to WCAG 2.2 as soon as it is published by the World Wide Web Consortium’s Web Accessibility Initiative. </a:t>
            </a:r>
            <a:endParaRPr lang="en-US" b="0" dirty="0" smtClean="0"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315a86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c315a86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3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c315a866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c315a866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61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339300"/>
            <a:ext cx="9143700" cy="446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Google Shape;11;p2" descr="abstract technology background with data and dots" title="background image"/>
          <p:cNvPicPr preferRelativeResize="0"/>
          <p:nvPr/>
        </p:nvPicPr>
        <p:blipFill rotWithShape="1">
          <a:blip r:embed="rId3">
            <a:alphaModFix amt="70000"/>
          </a:blip>
          <a:srcRect t="6597" b="6597"/>
          <a:stretch/>
        </p:blipFill>
        <p:spPr>
          <a:xfrm>
            <a:off x="100" y="339300"/>
            <a:ext cx="9143798" cy="44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0" y="2512800"/>
            <a:ext cx="6515400" cy="1827600"/>
          </a:xfrm>
          <a:prstGeom prst="rect">
            <a:avLst/>
          </a:prstGeom>
          <a:solidFill>
            <a:srgbClr val="000000">
              <a:alpha val="10760"/>
            </a:srgbClr>
          </a:solidFill>
        </p:spPr>
        <p:txBody>
          <a:bodyPr spcFirstLastPara="1" wrap="square" lIns="274300" tIns="274300" rIns="274300" bIns="2743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 descr="black shape behind logo" title="shape"/>
          <p:cNvSpPr/>
          <p:nvPr/>
        </p:nvSpPr>
        <p:spPr>
          <a:xfrm>
            <a:off x="6515400" y="0"/>
            <a:ext cx="2316900" cy="237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" name="Google Shape;14;p2" descr="Colorado Governor's Office of Information Technology logo" title="OIT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376" y="534100"/>
            <a:ext cx="2074925" cy="15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226200" y="62925"/>
            <a:ext cx="60630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1pPr>
            <a:lvl2pPr marL="91440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b="1"/>
            </a:lvl2pPr>
            <a:lvl3pPr marL="137160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b="1"/>
            </a:lvl3pPr>
            <a:lvl4pPr marL="182880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4pPr>
            <a:lvl5pPr marL="228600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b="1"/>
            </a:lvl5pPr>
            <a:lvl6pPr marL="274320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b="1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 b="1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 b="1"/>
            </a:lvl8pPr>
            <a:lvl9pPr marL="411480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 b="1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type="secHead">
  <p:cSld name="SECTION_HEADER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" y="0"/>
            <a:ext cx="91437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0" y="354250"/>
            <a:ext cx="9143700" cy="443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 descr="black rectangle behind logo" title="shape"/>
          <p:cNvSpPr/>
          <p:nvPr/>
        </p:nvSpPr>
        <p:spPr>
          <a:xfrm>
            <a:off x="6859975" y="0"/>
            <a:ext cx="1972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Google Shape;21;p3" descr="Colorado Governor's Office of Information Technology logo" title="OIT vertical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413" y="354250"/>
            <a:ext cx="1687323" cy="12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solidFill>
          <a:srgbClr val="000000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abstract technology background with data and dots" title="background image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100" y="0"/>
            <a:ext cx="91437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8000" y="1669650"/>
            <a:ext cx="8507700" cy="18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6" name="Google Shape;26;p4" descr="OIT emblem" title="OIT emble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9105" y="117204"/>
            <a:ext cx="902046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">
  <p:cSld name="SECTION_HEADER_1_1_1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62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-50" y="0"/>
            <a:ext cx="91437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0" y="626100"/>
            <a:ext cx="9143700" cy="41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5" descr="OIT emblem" title="OIT emble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3605" y="117204"/>
            <a:ext cx="902046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 1">
  <p:cSld name="TITLE_AND_BODY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 descr="black rectangle behind text" title="shape"/>
          <p:cNvSpPr/>
          <p:nvPr/>
        </p:nvSpPr>
        <p:spPr>
          <a:xfrm>
            <a:off x="4568700" y="0"/>
            <a:ext cx="4575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99900" y="1624525"/>
            <a:ext cx="4338300" cy="10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52" name="Google Shape;52;p8" descr="OIT emblem" title="OIT emblem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25" y="121288"/>
            <a:ext cx="905256" cy="38540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1"/>
          </p:nvPr>
        </p:nvSpPr>
        <p:spPr>
          <a:xfrm>
            <a:off x="96225" y="2604575"/>
            <a:ext cx="4338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744800" y="563250"/>
            <a:ext cx="4223100" cy="40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65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100" y="47350"/>
            <a:ext cx="8907300" cy="5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100" y="570850"/>
            <a:ext cx="8907300" cy="4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Char char="○"/>
              <a:defRPr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Char char="■"/>
              <a:defRPr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rebuchet MS"/>
              <a:buChar char="●"/>
              <a:defRPr sz="17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○"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■"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●"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○"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■"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r">
              <a:lnSpc>
                <a:spcPct val="80000"/>
              </a:lnSpc>
              <a:buNone/>
              <a:defRPr sz="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custDataLst>
      <p:tags r:id="rId8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hyperlink" Target="https://leg.colorado.gov/bills/sb23-24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mployeeintranet.state.co.us/" TargetMode="External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yourlegacyapp.com/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6" Type="http://schemas.openxmlformats.org/officeDocument/2006/relationships/hyperlink" Target="https://yourlms.gov/" TargetMode="External"/><Relationship Id="rId5" Type="http://schemas.openxmlformats.org/officeDocument/2006/relationships/hyperlink" Target="https://getyourlicense.gov/" TargetMode="External"/><Relationship Id="rId4" Type="http://schemas.openxmlformats.org/officeDocument/2006/relationships/hyperlink" Target="https://mainwebsite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hyperlink" Target="https://oit.colorado.gov/Accessibility/Planning-Core-Criter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hyperlink" Target="https://oit.colorado.gov/accessibility/news/january-2023#change-leaders" TargetMode="External"/><Relationship Id="rId5" Type="http://schemas.openxmlformats.org/officeDocument/2006/relationships/hyperlink" Target="https://www.apa.org/topics/equity-diversity-inclusion" TargetMode="External"/><Relationship Id="rId4" Type="http://schemas.openxmlformats.org/officeDocument/2006/relationships/hyperlink" Target="https://oit.colorado.gov/accessibility/news/january-2023#four-ste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4" Type="http://schemas.openxmlformats.org/officeDocument/2006/relationships/hyperlink" Target="https://oit.colorado.gov/accessibility/news/september-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sell/vpat" TargetMode="External"/><Relationship Id="rId3" Type="http://schemas.openxmlformats.org/officeDocument/2006/relationships/notesSlide" Target="../notesSlides/notesSlide21.xml"/><Relationship Id="rId7" Type="http://schemas.openxmlformats.org/officeDocument/2006/relationships/hyperlink" Target="https://www.section508.gov/buy/request-accessibility-information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hyperlink" Target="https://docs.google.com/spreadsheets/d/1gRwxGX3p7kNqyHZ1Th2PcYm8lftSKA6q7qMiOXDb-cY/edit?usp=sharing" TargetMode="External"/><Relationship Id="rId5" Type="http://schemas.openxmlformats.org/officeDocument/2006/relationships/hyperlink" Target="https://oit.colorado.gov/a-guide-to-accessible-web-services/for-procurement/rfp-interview-demo-accessibility-questions" TargetMode="External"/><Relationship Id="rId4" Type="http://schemas.openxmlformats.org/officeDocument/2006/relationships/hyperlink" Target="https://oit.colorado.gov/standards-guides/guide-to-accessible-web-services/for-procurement-services/vendor-accessibilit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hyperlink" Target="https://www.w3.org/WAI/eval/consideration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hyperlink" Target="https://www.linkedin.com/in/beckiebean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hyperlink" Target="mailto:Beckie.Bean@state.co.us" TargetMode="External"/><Relationship Id="rId5" Type="http://schemas.openxmlformats.org/officeDocument/2006/relationships/hyperlink" Target="https://oit.colorado.gov/accessibility" TargetMode="External"/><Relationship Id="rId4" Type="http://schemas.openxmlformats.org/officeDocument/2006/relationships/hyperlink" Target="mailto:OIT_Accessibility@state.co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hyperlink" Target="https://www.cdc.gov/ncbddd/disabilityandhealth/impacts/colorado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hyperlink" Target="https://oit.colorado.gov/accessibility-state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hyperlink" Target="https://leg.colorado.gov/bills/hb21-11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hyperlink" Target="https://leg.colorado.gov/bills/sb23-2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Date Presented"/>
          <p:cNvSpPr txBox="1">
            <a:spLocks noGrp="1"/>
          </p:cNvSpPr>
          <p:nvPr>
            <p:ph type="body" idx="1"/>
          </p:nvPr>
        </p:nvSpPr>
        <p:spPr>
          <a:xfrm>
            <a:off x="4610150" y="4878175"/>
            <a:ext cx="6063000" cy="2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20, 2023</a:t>
            </a:r>
            <a:endParaRPr dirty="0"/>
          </a:p>
        </p:txBody>
      </p:sp>
      <p:sp>
        <p:nvSpPr>
          <p:cNvPr id="68" name="Presentation Title"/>
          <p:cNvSpPr txBox="1">
            <a:spLocks noGrp="1"/>
          </p:cNvSpPr>
          <p:nvPr>
            <p:ph type="ctrTitle"/>
          </p:nvPr>
        </p:nvSpPr>
        <p:spPr>
          <a:xfrm>
            <a:off x="0" y="2512800"/>
            <a:ext cx="7600800" cy="1827600"/>
          </a:xfrm>
          <a:prstGeom prst="rect">
            <a:avLst/>
          </a:prstGeom>
        </p:spPr>
        <p:txBody>
          <a:bodyPr spcFirstLastPara="1" wrap="square" lIns="274300" tIns="274300" rIns="274300" bIns="274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40" dirty="0"/>
              <a:t>Accessibility Planning in FY 2023-24</a:t>
            </a:r>
            <a:endParaRPr sz="314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0" dirty="0">
                <a:latin typeface="Trebuchet MS"/>
                <a:ea typeface="Trebuchet MS"/>
                <a:cs typeface="Trebuchet MS"/>
                <a:sym typeface="Trebuchet MS"/>
              </a:rPr>
              <a:t>What should </a:t>
            </a:r>
            <a:r>
              <a:rPr lang="en" sz="1720" dirty="0" smtClean="0">
                <a:latin typeface="Trebuchet MS"/>
                <a:ea typeface="Trebuchet MS"/>
                <a:cs typeface="Trebuchet MS"/>
                <a:sym typeface="Trebuchet MS"/>
              </a:rPr>
              <a:t>government </a:t>
            </a:r>
            <a:r>
              <a:rPr lang="en" sz="1720" dirty="0">
                <a:latin typeface="Trebuchet MS"/>
                <a:ea typeface="Trebuchet MS"/>
                <a:cs typeface="Trebuchet MS"/>
                <a:sym typeface="Trebuchet MS"/>
              </a:rPr>
              <a:t>and public entities focus on </a:t>
            </a:r>
            <a:r>
              <a:rPr lang="en" sz="1720" b="1" dirty="0">
                <a:latin typeface="Trebuchet MS"/>
                <a:ea typeface="Trebuchet MS"/>
                <a:cs typeface="Trebuchet MS"/>
                <a:sym typeface="Trebuchet MS"/>
              </a:rPr>
              <a:t>now?</a:t>
            </a:r>
            <a:r>
              <a:rPr lang="en" sz="1720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72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en" sz="1520" b="1" dirty="0">
                <a:latin typeface="Trebuchet MS"/>
                <a:ea typeface="Trebuchet MS"/>
                <a:cs typeface="Trebuchet MS"/>
                <a:sym typeface="Trebuchet MS"/>
              </a:rPr>
              <a:t>Beckie Bean</a:t>
            </a:r>
            <a:endParaRPr sz="152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20" b="1" dirty="0">
                <a:latin typeface="Trebuchet MS"/>
                <a:ea typeface="Trebuchet MS"/>
                <a:cs typeface="Trebuchet MS"/>
                <a:sym typeface="Trebuchet MS"/>
              </a:rPr>
              <a:t>Accessibility Consultant</a:t>
            </a:r>
            <a:endParaRPr sz="1520" b="1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 dirty="0">
                <a:latin typeface="Trebuchet MS"/>
                <a:ea typeface="Trebuchet MS"/>
                <a:cs typeface="Trebuchet MS"/>
                <a:sym typeface="Trebuchet MS"/>
              </a:rPr>
              <a:t>Technology Accessibility Program</a:t>
            </a:r>
            <a:endParaRPr sz="122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20" dirty="0">
                <a:latin typeface="Trebuchet MS"/>
                <a:ea typeface="Trebuchet MS"/>
                <a:cs typeface="Trebuchet MS"/>
                <a:sym typeface="Trebuchet MS"/>
              </a:rPr>
              <a:t>Governor’s Office of Information Technology</a:t>
            </a:r>
            <a:endParaRPr sz="122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fontAlgn="base">
              <a:lnSpc>
                <a:spcPct val="150000"/>
              </a:lnSpc>
              <a:buNone/>
            </a:pPr>
            <a:r>
              <a:rPr lang="en-US" sz="2400" dirty="0" smtClean="0"/>
              <a:t>What </a:t>
            </a:r>
            <a:r>
              <a:rPr lang="en-US" sz="2400" b="1" dirty="0" smtClean="0"/>
              <a:t>did not</a:t>
            </a:r>
            <a:r>
              <a:rPr lang="en-US" sz="2400" dirty="0" smtClean="0"/>
              <a:t> change with </a:t>
            </a:r>
            <a:r>
              <a:rPr lang="en-US" sz="2400" dirty="0" smtClean="0">
                <a:hlinkClick r:id="rId4"/>
              </a:rPr>
              <a:t>SB23-244</a:t>
            </a:r>
            <a:r>
              <a:rPr lang="en-US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Accessibility continues to be a civil right in Colorado.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The deadline did not change. </a:t>
            </a:r>
            <a:r>
              <a:rPr lang="en-US" dirty="0" smtClean="0"/>
              <a:t>All </a:t>
            </a:r>
            <a:r>
              <a:rPr lang="en-US" dirty="0"/>
              <a:t>state agencies and local </a:t>
            </a:r>
            <a:r>
              <a:rPr lang="en-US" dirty="0" smtClean="0"/>
              <a:t>governments still </a:t>
            </a:r>
            <a:r>
              <a:rPr lang="en-US" dirty="0"/>
              <a:t>must be compliant with state IT accessibility standards by July 1, 2024.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The fines were not taken away, just clarified. </a:t>
            </a:r>
            <a:r>
              <a:rPr lang="en-US" dirty="0"/>
              <a:t>Any Colorado government entity that doesn’t meet the State of Colorado Accessibility Standards could be subject to injunctive relief, meaning a court order to fix the problem; actual monetary damages; or a fine of $</a:t>
            </a:r>
            <a:r>
              <a:rPr lang="en-US" dirty="0" smtClean="0"/>
              <a:t>3,500 per product </a:t>
            </a:r>
            <a:r>
              <a:rPr lang="en-US" dirty="0"/>
              <a:t>payable to the plaintiff, who must be someone </a:t>
            </a:r>
            <a:r>
              <a:rPr lang="en-US" dirty="0" smtClean="0"/>
              <a:t>with a disability.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102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Senate Bill 23-244 </a:t>
            </a:r>
            <a:r>
              <a:rPr lang="en-US" sz="2400" dirty="0" smtClean="0"/>
              <a:t>(slide 2 of 2)</a:t>
            </a:r>
            <a:endParaRPr sz="2400"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6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ics covered in this section"/>
          <p:cNvSpPr txBox="1"/>
          <p:nvPr/>
        </p:nvSpPr>
        <p:spPr>
          <a:xfrm>
            <a:off x="472567" y="2472268"/>
            <a:ext cx="61822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Create an accessibility planning team, workgroup or taskforce</a:t>
            </a:r>
          </a:p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Inventory your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digital assets and IT systems </a:t>
            </a: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Draft an accessibility plan</a:t>
            </a:r>
          </a:p>
          <a:p>
            <a:endParaRPr lang="en-US" dirty="0"/>
          </a:p>
        </p:txBody>
      </p:sp>
      <p:sp>
        <p:nvSpPr>
          <p:cNvPr id="95" name="Section Title"/>
          <p:cNvSpPr txBox="1">
            <a:spLocks noGrp="1"/>
          </p:cNvSpPr>
          <p:nvPr>
            <p:ph type="title"/>
          </p:nvPr>
        </p:nvSpPr>
        <p:spPr>
          <a:xfrm>
            <a:off x="311700" y="12364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How to begin accessibility planning</a:t>
            </a:r>
            <a:endParaRPr sz="4400" dirty="0"/>
          </a:p>
        </p:txBody>
      </p:sp>
      <p:sp>
        <p:nvSpPr>
          <p:cNvPr id="9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6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8485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/>
              <a:t>Beginning accessibility planning can feel </a:t>
            </a:r>
            <a:r>
              <a:rPr lang="en" b="1" dirty="0" smtClean="0"/>
              <a:t>overwhelming, which is totally normal!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 smtClean="0"/>
              <a:t>The </a:t>
            </a:r>
            <a:r>
              <a:rPr lang="en" dirty="0"/>
              <a:t>key </a:t>
            </a:r>
            <a:r>
              <a:rPr lang="en" dirty="0" smtClean="0"/>
              <a:t>to success is </a:t>
            </a:r>
            <a:r>
              <a:rPr lang="en" dirty="0"/>
              <a:t>to assemble a multidisciplinary accessibility planning team to help support this process</a:t>
            </a:r>
            <a:r>
              <a:rPr lang="en" dirty="0" smtClean="0"/>
              <a:t>. Common roles include (but are not limited to):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Executive </a:t>
            </a:r>
            <a:r>
              <a:rPr lang="en-US" sz="1600" dirty="0" smtClean="0"/>
              <a:t>Leadership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Human Resources</a:t>
            </a:r>
            <a:endParaRPr lang="en-US" sz="1600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Finance, Budget and </a:t>
            </a:r>
            <a:r>
              <a:rPr lang="en-US" sz="1600" dirty="0"/>
              <a:t>Procurement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Communications and </a:t>
            </a:r>
            <a:r>
              <a:rPr lang="en-US" sz="1600" dirty="0"/>
              <a:t>Content </a:t>
            </a:r>
            <a:r>
              <a:rPr lang="en-US" sz="1600" dirty="0" smtClean="0"/>
              <a:t>Creators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Project Managers and Program Managers</a:t>
            </a:r>
            <a:endParaRPr lang="en-US" sz="1600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Administration and Operations Managers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IT Roles: Web and Full-Stack Developers, UX Professionals, Product Owners, and Testers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Step 1: Assemble an </a:t>
            </a:r>
            <a:r>
              <a:rPr lang="en" sz="2800" dirty="0" smtClean="0"/>
              <a:t>accessibility team</a:t>
            </a:r>
            <a:endParaRPr sz="2800" dirty="0"/>
          </a:p>
        </p:txBody>
      </p:sp>
      <p:sp>
        <p:nvSpPr>
          <p:cNvPr id="11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ample inventory table" descr="Table lists hypothetical applications and websites, whether they were tested manually or using an automated system, and if WCAG conformance is confirmed. " title="Sample Inventory of Websites and Applications"/>
          <p:cNvGraphicFramePr/>
          <p:nvPr>
            <p:extLst>
              <p:ext uri="{D42A27DB-BD31-4B8C-83A1-F6EECF244321}">
                <p14:modId xmlns:p14="http://schemas.microsoft.com/office/powerpoint/2010/main" val="2203217652"/>
              </p:ext>
            </p:extLst>
          </p:nvPr>
        </p:nvGraphicFramePr>
        <p:xfrm>
          <a:off x="239162" y="1428820"/>
          <a:ext cx="8548503" cy="3200220"/>
        </p:xfrm>
        <a:graphic>
          <a:graphicData uri="http://schemas.openxmlformats.org/drawingml/2006/table">
            <a:tbl>
              <a:tblPr firstRow="1">
                <a:noFill/>
                <a:tableStyleId>{EF7C6D49-BB57-4795-80E7-64D0AE9C0DE9}</a:tableStyleId>
              </a:tblPr>
              <a:tblGrid>
                <a:gridCol w="21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Sample Inventory Website/Application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Name</a:t>
                      </a:r>
                      <a:endParaRPr lang="en-US" b="1" dirty="0" smtClean="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RL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(if applicable)</a:t>
                      </a:r>
                      <a:endParaRPr b="1" dirty="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Automated Testing Complete</a:t>
                      </a:r>
                      <a:endParaRPr dirty="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Manual Testing Complete</a:t>
                      </a:r>
                      <a:endParaRPr dirty="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 smtClean="0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WCAG Compliant</a:t>
                      </a:r>
                      <a:endParaRPr b="1" dirty="0">
                        <a:solidFill>
                          <a:srgbClr val="FFFF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Main Website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https://M</a:t>
                      </a: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4"/>
                        </a:rPr>
                        <a:t>ainWebsite.gov</a:t>
                      </a: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Unknown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Licensing</a:t>
                      </a:r>
                      <a:r>
                        <a:rPr lang="en" sz="1200" baseline="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Application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5"/>
                        </a:rPr>
                        <a:t>https://GetYourLicense.gov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Unknown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Learning</a:t>
                      </a:r>
                      <a:r>
                        <a:rPr lang="en" sz="1200" baseline="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Management System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6"/>
                        </a:rPr>
                        <a:t>https://YourLMS.gov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Your Legacy Application from the year 2000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7"/>
                        </a:rPr>
                        <a:t>https://YourLegacyApp.com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Yes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Employee Intranet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8"/>
                        </a:rPr>
                        <a:t>https://EmployeeIntranet.state.co</a:t>
                      </a:r>
                      <a:r>
                        <a:rPr lang="en-US" sz="1200" baseline="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  <a:hlinkClick r:id="rId8"/>
                        </a:rPr>
                        <a:t>.us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No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 smtClean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Unknown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2C2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4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8485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>
                <a:latin typeface="Trebuchet MS" panose="020B0603020202020204" pitchFamily="34" charset="0"/>
              </a:rPr>
              <a:t>When beginning work on accessibility, be sure to inventory your </a:t>
            </a:r>
            <a:r>
              <a:rPr lang="en-US" dirty="0" smtClean="0">
                <a:latin typeface="Trebuchet MS" panose="020B0603020202020204" pitchFamily="34" charset="0"/>
              </a:rPr>
              <a:t>digital products. </a:t>
            </a:r>
            <a:r>
              <a:rPr lang="en-US" dirty="0">
                <a:latin typeface="Trebuchet MS" panose="020B0603020202020204" pitchFamily="34" charset="0"/>
              </a:rPr>
              <a:t>This will help you understand the scope of the work </a:t>
            </a:r>
            <a:r>
              <a:rPr lang="en-US" dirty="0" smtClean="0">
                <a:latin typeface="Trebuchet MS" panose="020B0603020202020204" pitchFamily="34" charset="0"/>
              </a:rPr>
              <a:t>ahead and track your progress.</a:t>
            </a:r>
            <a:r>
              <a:rPr lang="en" dirty="0" smtClean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Step </a:t>
            </a:r>
            <a:r>
              <a:rPr lang="en" sz="2400" dirty="0" smtClean="0"/>
              <a:t>2: Inventory </a:t>
            </a:r>
            <a:r>
              <a:rPr lang="en" sz="2400" dirty="0"/>
              <a:t>y</a:t>
            </a:r>
            <a:r>
              <a:rPr lang="en" sz="2400" dirty="0" smtClean="0"/>
              <a:t>our digital assets and IT systems</a:t>
            </a:r>
            <a:endParaRPr sz="2400" dirty="0"/>
          </a:p>
        </p:txBody>
      </p:sp>
      <p:sp>
        <p:nvSpPr>
          <p:cNvPr id="11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9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8485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Begin </a:t>
            </a:r>
            <a:r>
              <a:rPr lang="en-US" dirty="0"/>
              <a:t>accessibility project planning by using </a:t>
            </a:r>
            <a:r>
              <a:rPr lang="en-US" dirty="0" smtClean="0"/>
              <a:t>these six core criteria to help your organization organize your efforts: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1600" dirty="0"/>
              <a:t>Governance, </a:t>
            </a:r>
            <a:r>
              <a:rPr lang="en-US" sz="1600" dirty="0" smtClean="0"/>
              <a:t>roles </a:t>
            </a:r>
            <a:r>
              <a:rPr lang="en-US" sz="1600" dirty="0"/>
              <a:t>and </a:t>
            </a:r>
            <a:r>
              <a:rPr lang="en-US" sz="1600" dirty="0" smtClean="0"/>
              <a:t>responsibilities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Evaluation and remediation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Skills </a:t>
            </a:r>
            <a:r>
              <a:rPr lang="en-US" sz="1600" dirty="0"/>
              <a:t>and </a:t>
            </a:r>
            <a:r>
              <a:rPr lang="en-US" sz="1600" dirty="0" smtClean="0"/>
              <a:t>training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Communication and </a:t>
            </a:r>
            <a:r>
              <a:rPr lang="en-US" sz="1600" dirty="0" smtClean="0"/>
              <a:t>support processes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Procurement and </a:t>
            </a:r>
            <a:r>
              <a:rPr lang="en-US" sz="1600" dirty="0" smtClean="0"/>
              <a:t>vendor management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 smtClean="0"/>
              <a:t>IT product roles and software development lifecycle</a:t>
            </a:r>
            <a:endParaRPr lang="en-US" sz="16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US" sz="2000" b="1" dirty="0" smtClean="0"/>
              <a:t>More information each of these criteria </a:t>
            </a:r>
            <a:r>
              <a:rPr lang="en-US" sz="2000" b="1" dirty="0"/>
              <a:t>is available at </a:t>
            </a:r>
            <a:r>
              <a:rPr lang="en-US" sz="2000" b="1" dirty="0" smtClean="0">
                <a:hlinkClick r:id="rId4"/>
              </a:rPr>
              <a:t>OIT.Colorado.gov/accessibility/planning-core-criteria</a:t>
            </a:r>
            <a:r>
              <a:rPr lang="en-US" sz="2000" b="1" dirty="0" smtClean="0"/>
              <a:t>. </a:t>
            </a:r>
            <a:endParaRPr sz="2000" b="1" dirty="0"/>
          </a:p>
        </p:txBody>
      </p:sp>
      <p:sp>
        <p:nvSpPr>
          <p:cNvPr id="115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2800" dirty="0"/>
              <a:t>Step </a:t>
            </a:r>
            <a:r>
              <a:rPr lang="en" sz="2800" dirty="0" smtClean="0"/>
              <a:t>3: </a:t>
            </a:r>
            <a:r>
              <a:rPr lang="en-US" sz="2800" dirty="0"/>
              <a:t>Draft an </a:t>
            </a:r>
            <a:r>
              <a:rPr lang="en-US" sz="2800" dirty="0" smtClean="0"/>
              <a:t>accessibility </a:t>
            </a:r>
            <a:r>
              <a:rPr lang="en-US" sz="2800" dirty="0"/>
              <a:t>p</a:t>
            </a:r>
            <a:r>
              <a:rPr lang="en-US" sz="2800" dirty="0" smtClean="0"/>
              <a:t>lan</a:t>
            </a:r>
            <a:endParaRPr sz="2800" dirty="0"/>
          </a:p>
        </p:txBody>
      </p:sp>
      <p:sp>
        <p:nvSpPr>
          <p:cNvPr id="11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5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ics covered in this section"/>
          <p:cNvSpPr txBox="1"/>
          <p:nvPr/>
        </p:nvSpPr>
        <p:spPr>
          <a:xfrm>
            <a:off x="472567" y="2472268"/>
            <a:ext cx="61822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ts val="1600"/>
              <a:buAutoNum type="arabicPeriod" startAt="4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Create 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a culture of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accessibility</a:t>
            </a:r>
          </a:p>
          <a:p>
            <a:pPr marL="342900" indent="-342900">
              <a:lnSpc>
                <a:spcPct val="150000"/>
              </a:lnSpc>
              <a:buSzPts val="1600"/>
              <a:buAutoNum type="arabicPeriod" startAt="4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IT 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accessibility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testing and remediation</a:t>
            </a: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SzPts val="1600"/>
              <a:buAutoNum type="arabicPeriod" startAt="4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Procuring 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accessible IT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&amp; 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working with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vendors</a:t>
            </a:r>
          </a:p>
          <a:p>
            <a:pPr marL="342900" indent="-342900">
              <a:lnSpc>
                <a:spcPct val="150000"/>
              </a:lnSpc>
              <a:buSzPts val="1600"/>
              <a:buAutoNum type="arabicPeriod" startAt="4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Create an accommodation plan </a:t>
            </a: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95" name="Section Title"/>
          <p:cNvSpPr txBox="1">
            <a:spLocks noGrp="1"/>
          </p:cNvSpPr>
          <p:nvPr>
            <p:ph type="title"/>
          </p:nvPr>
        </p:nvSpPr>
        <p:spPr>
          <a:xfrm>
            <a:off x="311700" y="12364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Accessibility Implementation</a:t>
            </a:r>
            <a:endParaRPr sz="4400" dirty="0"/>
          </a:p>
        </p:txBody>
      </p:sp>
      <p:sp>
        <p:nvSpPr>
          <p:cNvPr id="9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4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Whether large or small, it is important to understand how this change will affect </a:t>
            </a:r>
            <a:r>
              <a:rPr lang="en-US" dirty="0" smtClean="0"/>
              <a:t>everyone in your organization </a:t>
            </a:r>
            <a:r>
              <a:rPr lang="en-US" dirty="0"/>
              <a:t>so you can best prepare and train them.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Start with the skills and training accessibility planning core criteria.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/>
              <a:t>Add accessibility to job descriptions.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/>
              <a:t>Ensure staff have the training that they need to succeed.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/>
              <a:t>Train managers and update systems to ensure the hiring process is accessible to all.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 smtClean="0"/>
              <a:t>Incorporate accessibility into your organizational culture.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>
                <a:hlinkClick r:id="rId4"/>
              </a:rPr>
              <a:t>Develop a change management plan to facilitate this process</a:t>
            </a:r>
            <a:r>
              <a:rPr lang="en-US" sz="1400" dirty="0" smtClean="0"/>
              <a:t>.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>
                <a:hlinkClick r:id="rId5"/>
              </a:rPr>
              <a:t>Incorporate accessibility into your organization’s equity, diversity, and inclusion plans</a:t>
            </a:r>
            <a:r>
              <a:rPr lang="en-US" sz="1400" dirty="0" smtClean="0"/>
              <a:t>.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>
                <a:hlinkClick r:id="rId6"/>
              </a:rPr>
              <a:t>Identify and leverage change leaders in your organization to help shape a culture of accessibility</a:t>
            </a:r>
            <a:r>
              <a:rPr lang="en-US" sz="1400" dirty="0" smtClean="0"/>
              <a:t>.</a:t>
            </a:r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4: Create a culture of accessibility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558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600" b="1" dirty="0" smtClean="0"/>
              <a:t>Automated Evaluation </a:t>
            </a:r>
            <a:r>
              <a:rPr lang="en-US" sz="1600" dirty="0" smtClean="0"/>
              <a:t>utilizes an IT </a:t>
            </a:r>
            <a:r>
              <a:rPr lang="en-US" sz="1600" dirty="0"/>
              <a:t>tool </a:t>
            </a:r>
            <a:r>
              <a:rPr lang="en-US" sz="1600" dirty="0" smtClean="0"/>
              <a:t>to evaluate </a:t>
            </a:r>
            <a:r>
              <a:rPr lang="en-US" sz="1600" dirty="0"/>
              <a:t>websites to identify accessibility issues in the website code. Automated testing is a great way to quickly begin accessibility </a:t>
            </a:r>
            <a:r>
              <a:rPr lang="en-US" sz="1600" dirty="0" smtClean="0"/>
              <a:t>testing!</a:t>
            </a:r>
            <a:endParaRPr lang="en-US" sz="1600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Pros: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Runs automatically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Can push reports out to employees to help proactively manage websites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Can find issues that a human tester may miss, like color contrast </a:t>
            </a:r>
            <a:r>
              <a:rPr lang="en-US" sz="1400" dirty="0" smtClean="0"/>
              <a:t>issues </a:t>
            </a:r>
            <a:endParaRPr lang="en-US" sz="1400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Cons: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Only catches 20-30% of accessibility issues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Cannot evaluate applications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Can provide false positives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May require research to determine what caused the issue(s) </a:t>
            </a:r>
            <a:r>
              <a:rPr lang="en-US" sz="1400" dirty="0" smtClean="0"/>
              <a:t>identified</a:t>
            </a:r>
            <a:endParaRPr lang="en-US" sz="1600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5: IT accessibility testing</a:t>
            </a:r>
            <a:r>
              <a:rPr lang="en-US" dirty="0" smtClean="0"/>
              <a:t> </a:t>
            </a:r>
            <a:r>
              <a:rPr lang="en-US" sz="2400" dirty="0" smtClean="0"/>
              <a:t>(slide 1 of 2)</a:t>
            </a:r>
            <a:endParaRPr sz="24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600" b="1" dirty="0"/>
              <a:t>Manual </a:t>
            </a:r>
            <a:r>
              <a:rPr lang="en-US" sz="1600" b="1" dirty="0" smtClean="0"/>
              <a:t>Testing </a:t>
            </a:r>
            <a:r>
              <a:rPr lang="en-US" sz="1600" dirty="0" smtClean="0"/>
              <a:t>is performed by qualified </a:t>
            </a:r>
            <a:r>
              <a:rPr lang="en-US" sz="1600" dirty="0"/>
              <a:t>human testers </a:t>
            </a:r>
            <a:r>
              <a:rPr lang="en-US" sz="1600" dirty="0" smtClean="0"/>
              <a:t>who </a:t>
            </a:r>
            <a:r>
              <a:rPr lang="en-US" sz="1600" dirty="0"/>
              <a:t>manually </a:t>
            </a:r>
            <a:r>
              <a:rPr lang="en-US" sz="1600" dirty="0" smtClean="0"/>
              <a:t>review </a:t>
            </a:r>
            <a:r>
              <a:rPr lang="en-US" sz="1600" dirty="0"/>
              <a:t>a website or application to identify accessibility issues. </a:t>
            </a:r>
            <a:r>
              <a:rPr lang="en-US" sz="1600" b="1" dirty="0" smtClean="0"/>
              <a:t>It is a best practice to utilize manual testing to evaluate IT systems’ accessibility.</a:t>
            </a:r>
            <a:endParaRPr lang="en-US" sz="1600" b="1" dirty="0"/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Pros: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Qualified human testers will be able to detect more accessibility issues than an automated tool.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Evaluate if complex features are compliant with </a:t>
            </a:r>
            <a:r>
              <a:rPr lang="en-US" sz="1400" dirty="0" smtClean="0"/>
              <a:t>Web Content Accessibility Guidelines (WCAG)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Provide guidance on how to fix issues that are identified and answer questions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/>
              <a:t>Not limited to testing HTML websites, </a:t>
            </a:r>
            <a:r>
              <a:rPr lang="en-US" sz="1400" dirty="0" smtClean="0"/>
              <a:t>like automated </a:t>
            </a:r>
            <a:r>
              <a:rPr lang="en-US" sz="1400" dirty="0"/>
              <a:t>evaluation tools 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Cons: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/>
              <a:t>Can take more organizational resources to manage than automated evaluation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400" dirty="0" smtClean="0"/>
              <a:t>May </a:t>
            </a:r>
            <a:r>
              <a:rPr lang="en-US" sz="1400" dirty="0"/>
              <a:t>be an increased cost over automated </a:t>
            </a:r>
            <a:r>
              <a:rPr lang="en-US" sz="1400" dirty="0" smtClean="0"/>
              <a:t>testing</a:t>
            </a:r>
            <a:r>
              <a:rPr lang="en-US" dirty="0"/>
              <a:t/>
            </a:r>
            <a:br>
              <a:rPr lang="en-US" dirty="0"/>
            </a:br>
            <a:endParaRPr lang="en-US" sz="1400" dirty="0" smtClean="0"/>
          </a:p>
          <a:p>
            <a:pPr marL="742950" lvl="1" indent="-285750">
              <a:lnSpc>
                <a:spcPct val="150000"/>
              </a:lnSpc>
            </a:pPr>
            <a:endParaRPr lang="en-US" sz="1400" dirty="0" smtClean="0"/>
          </a:p>
          <a:p>
            <a:pPr marL="742950" lvl="1" indent="-285750">
              <a:lnSpc>
                <a:spcPct val="150000"/>
              </a:lnSpc>
            </a:pPr>
            <a:endParaRPr lang="en-US" sz="1400" dirty="0"/>
          </a:p>
          <a:p>
            <a:pPr marL="742950" lvl="1" indent="-285750">
              <a:lnSpc>
                <a:spcPct val="150000"/>
              </a:lnSpc>
            </a:pPr>
            <a:endParaRPr lang="en-US" sz="1400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5: IT accessibility </a:t>
            </a:r>
            <a:r>
              <a:rPr lang="en-US" sz="2800" dirty="0"/>
              <a:t>t</a:t>
            </a:r>
            <a:r>
              <a:rPr lang="en-US" sz="2800" dirty="0" smtClean="0"/>
              <a:t>esting </a:t>
            </a:r>
            <a:r>
              <a:rPr lang="en-US" sz="2400" dirty="0" smtClean="0"/>
              <a:t>(slide 2 of 2)</a:t>
            </a:r>
            <a:endParaRPr sz="24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Once you have tested a website, application or other IT system, update your accessibility plan with specifics regarding remediation.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Be sure to prioritize the remediation work based on the following criteria:</a:t>
            </a:r>
          </a:p>
          <a:p>
            <a:pPr marL="461963" indent="-288925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High community </a:t>
            </a:r>
            <a:r>
              <a:rPr lang="en-US" sz="1600" dirty="0"/>
              <a:t>i</a:t>
            </a:r>
            <a:r>
              <a:rPr lang="en-US" sz="1600" dirty="0" smtClean="0"/>
              <a:t>mpact and high strategic impact </a:t>
            </a:r>
            <a:r>
              <a:rPr lang="en-US" sz="1600" dirty="0"/>
              <a:t>= </a:t>
            </a:r>
            <a:r>
              <a:rPr lang="en-US" sz="1600" dirty="0" smtClean="0"/>
              <a:t>Remediate first.</a:t>
            </a:r>
          </a:p>
          <a:p>
            <a:pPr marL="461963" indent="-288925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High community impact but low strategic </a:t>
            </a:r>
            <a:r>
              <a:rPr lang="en-US" sz="1600" dirty="0"/>
              <a:t>i</a:t>
            </a:r>
            <a:r>
              <a:rPr lang="en-US" sz="1600" dirty="0" smtClean="0"/>
              <a:t>mpact </a:t>
            </a:r>
            <a:r>
              <a:rPr lang="en-US" sz="1600" dirty="0"/>
              <a:t>= </a:t>
            </a:r>
            <a:r>
              <a:rPr lang="en-US" sz="1600" dirty="0" smtClean="0"/>
              <a:t>Remediate after Group 1. </a:t>
            </a:r>
            <a:endParaRPr lang="en-US" sz="1600" dirty="0"/>
          </a:p>
          <a:p>
            <a:pPr marL="461963" indent="-288925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High strategic impact but low community impact = Remediate </a:t>
            </a:r>
            <a:r>
              <a:rPr lang="en-US" sz="1600" dirty="0"/>
              <a:t>after Group 2. </a:t>
            </a:r>
          </a:p>
          <a:p>
            <a:pPr marL="461963" indent="-288925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Low community impact and low strategic impact </a:t>
            </a:r>
            <a:r>
              <a:rPr lang="en-US" sz="1600" dirty="0"/>
              <a:t>= </a:t>
            </a:r>
            <a:r>
              <a:rPr lang="en-US" sz="1600" dirty="0" smtClean="0"/>
              <a:t>Remediate </a:t>
            </a:r>
            <a:r>
              <a:rPr lang="en-US" sz="1600" dirty="0"/>
              <a:t>last. </a:t>
            </a:r>
            <a:endParaRPr lang="en-US" sz="160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b="1" dirty="0" smtClean="0"/>
              <a:t>More information is in the latest edition of the State of Colorado </a:t>
            </a:r>
            <a:r>
              <a:rPr lang="en-US" b="1" dirty="0"/>
              <a:t>Accessibility Newsletter at </a:t>
            </a:r>
            <a:r>
              <a:rPr lang="en-US" b="1" dirty="0" smtClean="0">
                <a:solidFill>
                  <a:srgbClr val="0070C0"/>
                </a:solidFill>
                <a:hlinkClick r:id="rId4"/>
              </a:rPr>
              <a:t>OIT.Colorado.gov/accessibility/news/september-2023</a:t>
            </a:r>
            <a:r>
              <a:rPr lang="en-US" b="1" dirty="0" smtClean="0"/>
              <a:t>! </a:t>
            </a:r>
            <a:endParaRPr b="1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5: IT accessibility </a:t>
            </a:r>
            <a:r>
              <a:rPr lang="en-US" sz="2800" dirty="0"/>
              <a:t>r</a:t>
            </a:r>
            <a:r>
              <a:rPr lang="en-US" sz="2800" dirty="0" smtClean="0"/>
              <a:t>emediation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1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text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Everyone’s journey with accessibility will be different… and that’s okay!</a:t>
            </a:r>
            <a:endParaRPr sz="4800" dirty="0"/>
          </a:p>
        </p:txBody>
      </p:sp>
      <p:sp>
        <p:nvSpPr>
          <p:cNvPr id="75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bg2"/>
                </a:solidFill>
                <a:latin typeface="Trebuchet MS" panose="020B0603020202020204" pitchFamily="34" charset="0"/>
              </a:rPr>
              <a:t>It is important that everyone involved </a:t>
            </a: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the in </a:t>
            </a:r>
            <a:r>
              <a:rPr lang="en-US" dirty="0">
                <a:solidFill>
                  <a:schemeClr val="bg2"/>
                </a:solidFill>
                <a:latin typeface="Trebuchet MS" panose="020B0603020202020204" pitchFamily="34" charset="0"/>
              </a:rPr>
              <a:t>procurement </a:t>
            </a: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process ensures </a:t>
            </a:r>
            <a:r>
              <a:rPr lang="en-US" dirty="0">
                <a:solidFill>
                  <a:schemeClr val="bg2"/>
                </a:solidFill>
                <a:latin typeface="Trebuchet MS" panose="020B0603020202020204" pitchFamily="34" charset="0"/>
              </a:rPr>
              <a:t>that accessibility is a priority. </a:t>
            </a:r>
            <a:r>
              <a:rPr lang="en-US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Your responsibilities as government organizations include: </a:t>
            </a:r>
            <a:endParaRPr lang="en-US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600" b="1" dirty="0">
                <a:solidFill>
                  <a:schemeClr val="bg2"/>
                </a:solidFill>
                <a:latin typeface="Trebuchet MS" panose="020B0603020202020204" pitchFamily="34" charset="0"/>
              </a:rPr>
              <a:t>Procure accessible </a:t>
            </a:r>
            <a:r>
              <a:rPr lang="en-US" sz="16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products for both internal </a:t>
            </a:r>
            <a:r>
              <a:rPr lang="en-US" sz="1600" b="1" dirty="0">
                <a:solidFill>
                  <a:schemeClr val="bg2"/>
                </a:solidFill>
                <a:latin typeface="Trebuchet MS" panose="020B0603020202020204" pitchFamily="34" charset="0"/>
              </a:rPr>
              <a:t>or public use</a:t>
            </a:r>
            <a:r>
              <a:rPr lang="en-US" sz="1600" b="1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Expressly include accessibility requirements and outcomes in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your contracts.</a:t>
            </a:r>
            <a:endParaRPr lang="en-US" sz="16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When </a:t>
            </a: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writing an RFP or RFI, clearly state your accessibility requirements up-front, so potential vendors and contractors can propose the best solution for your needs.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Verify the product’s accessibility from the vendor, including asking for and reviewing their Accessibility Conformance Report (ACR). </a:t>
            </a:r>
            <a:endParaRPr lang="en-US" sz="1600" dirty="0" smtClean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Partner </a:t>
            </a: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with accessibility subject matter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experts to </a:t>
            </a: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evaluate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potential products </a:t>
            </a:r>
            <a:r>
              <a:rPr lang="en-US" sz="1600" dirty="0">
                <a:solidFill>
                  <a:schemeClr val="bg2"/>
                </a:solidFill>
                <a:latin typeface="Trebuchet MS" panose="020B0603020202020204" pitchFamily="34" charset="0"/>
              </a:rPr>
              <a:t>for accessibility </a:t>
            </a:r>
            <a:r>
              <a:rPr lang="en-US" sz="1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compliance before you acquire the digital product(s).</a:t>
            </a:r>
            <a:endParaRPr lang="en-US" sz="1600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6: Procuring accessible IT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6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Work with vendors to ensure their products </a:t>
            </a:r>
            <a:r>
              <a:rPr lang="en-US" dirty="0" smtClean="0"/>
              <a:t>meet Colorado Accessibility Standards. Verify every vendor’s </a:t>
            </a:r>
            <a:r>
              <a:rPr lang="en-US" dirty="0"/>
              <a:t>accessibility expertise, and require </a:t>
            </a:r>
            <a:r>
              <a:rPr lang="en-US" dirty="0" smtClean="0"/>
              <a:t>a point of </a:t>
            </a:r>
            <a:r>
              <a:rPr lang="en-US" dirty="0"/>
              <a:t>contact who can address questions about </a:t>
            </a:r>
            <a:r>
              <a:rPr lang="en-US" dirty="0" smtClean="0"/>
              <a:t>accessibility. </a:t>
            </a:r>
            <a:endParaRPr lang="en-US" dirty="0"/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These tools provided by OIT and Section508.gov will assist you with this: 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hlinkClick r:id="rId4"/>
              </a:rPr>
              <a:t>Vendor Accessibility Guidelines &amp; </a:t>
            </a:r>
            <a:r>
              <a:rPr lang="en-US" sz="1600" dirty="0" smtClean="0">
                <a:hlinkClick r:id="rId4"/>
              </a:rPr>
              <a:t>Checklist</a:t>
            </a:r>
            <a:r>
              <a:rPr lang="en-US" sz="1600" dirty="0" smtClean="0"/>
              <a:t>, OIT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 smtClean="0">
                <a:hlinkClick r:id="rId5"/>
              </a:rPr>
              <a:t>RFP Interview and Demo Accessibility Questions</a:t>
            </a:r>
            <a:r>
              <a:rPr lang="en-US" sz="1600" dirty="0" smtClean="0"/>
              <a:t>, OIT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 smtClean="0">
                <a:hlinkClick r:id="rId6"/>
              </a:rPr>
              <a:t>Accessibility Risk Assessment Matrix</a:t>
            </a:r>
            <a:r>
              <a:rPr lang="en-US" sz="1600" dirty="0" smtClean="0"/>
              <a:t>, OIT</a:t>
            </a:r>
            <a:endParaRPr lang="en-US" sz="16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hlinkClick r:id="rId7"/>
              </a:rPr>
              <a:t>Request Accessibility Information from Vendors &amp; Contractors</a:t>
            </a:r>
            <a:r>
              <a:rPr lang="en-US" sz="1600" dirty="0"/>
              <a:t>, Section508.gov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600" dirty="0">
                <a:hlinkClick r:id="rId8"/>
              </a:rPr>
              <a:t>Voluntary Product Accessibility </a:t>
            </a:r>
            <a:r>
              <a:rPr lang="en-US" sz="1600" dirty="0" smtClean="0">
                <a:hlinkClick r:id="rId8"/>
              </a:rPr>
              <a:t>Templates (VPAT)</a:t>
            </a:r>
            <a:r>
              <a:rPr lang="en-US" sz="1600" dirty="0" smtClean="0"/>
              <a:t>, </a:t>
            </a:r>
            <a:r>
              <a:rPr lang="en-US" sz="1600" dirty="0"/>
              <a:t>Section508.gov</a:t>
            </a:r>
            <a:endParaRPr sz="1600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6: Working with your vendors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2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 smtClean="0"/>
              <a:t>While </a:t>
            </a:r>
            <a:r>
              <a:rPr lang="en-US" dirty="0"/>
              <a:t>working toward 100% accessibility should always be the </a:t>
            </a:r>
            <a:r>
              <a:rPr lang="en-US" dirty="0" smtClean="0"/>
              <a:t>goal, reasonable accommodations are allowed. </a:t>
            </a:r>
            <a:endParaRPr lang="en-US" b="1" dirty="0" smtClean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b="1" dirty="0" smtClean="0"/>
              <a:t>Work with your legal team </a:t>
            </a:r>
            <a:r>
              <a:rPr lang="en-US" dirty="0" smtClean="0"/>
              <a:t>to draft an accommodation plan that: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Complies with all applicable local, state and federal laws regarding people with disabilities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Tracks accommodations requested as well as the overall success of your accommodations: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600" dirty="0" smtClean="0"/>
              <a:t>Were the requests completed in a timely manner?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600" dirty="0" smtClean="0"/>
              <a:t>When </a:t>
            </a:r>
            <a:r>
              <a:rPr lang="en-US" sz="1600" dirty="0"/>
              <a:t>was the accommodation </a:t>
            </a:r>
            <a:r>
              <a:rPr lang="en-US" sz="1600" dirty="0" smtClean="0"/>
              <a:t>provided? Tip: be specific with dates and times!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600" dirty="0" smtClean="0"/>
              <a:t>Who completed the request, and how was the request completed?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600" dirty="0" smtClean="0"/>
              <a:t>Was the customer 100% satisfied with it?</a:t>
            </a:r>
            <a:r>
              <a:rPr lang="en-US" sz="1600" dirty="0"/>
              <a:t> </a:t>
            </a:r>
            <a:r>
              <a:rPr lang="en-US" sz="1600" dirty="0" smtClean="0"/>
              <a:t>How could you improve the process, if not? </a:t>
            </a:r>
          </a:p>
          <a:p>
            <a:pPr marL="742950" lvl="1" indent="-285750">
              <a:lnSpc>
                <a:spcPct val="150000"/>
              </a:lnSpc>
            </a:pPr>
            <a:r>
              <a:rPr lang="en-US" sz="1600" dirty="0"/>
              <a:t>What are frequently requested accommodations? </a:t>
            </a:r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7: Create an accommodation </a:t>
            </a:r>
            <a:r>
              <a:rPr lang="en-US" sz="2800" dirty="0"/>
              <a:t>p</a:t>
            </a:r>
            <a:r>
              <a:rPr lang="en-US" sz="2800" dirty="0" smtClean="0"/>
              <a:t>lan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4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opics covered in this section"/>
          <p:cNvSpPr txBox="1"/>
          <p:nvPr/>
        </p:nvSpPr>
        <p:spPr>
          <a:xfrm>
            <a:off x="493588" y="2703496"/>
            <a:ext cx="61822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ts val="1600"/>
              <a:buAutoNum type="arabicPeriod" startAt="8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Operationalize accessibility</a:t>
            </a:r>
          </a:p>
          <a:p>
            <a:pPr marL="457200" indent="-457200">
              <a:lnSpc>
                <a:spcPct val="150000"/>
              </a:lnSpc>
              <a:buSzPts val="1600"/>
              <a:buAutoNum type="arabicPeriod" startAt="9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Ongoing accessibility monitoring</a:t>
            </a:r>
          </a:p>
          <a:p>
            <a:pPr marL="457200" indent="-457200">
              <a:lnSpc>
                <a:spcPct val="150000"/>
              </a:lnSpc>
              <a:buSzPts val="1600"/>
              <a:buAutoNum type="arabicPeriod" startAt="9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Continuous accessibility improvement</a:t>
            </a: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dirty="0"/>
          </a:p>
        </p:txBody>
      </p:sp>
      <p:sp>
        <p:nvSpPr>
          <p:cNvPr id="95" name="Section title"/>
          <p:cNvSpPr txBox="1">
            <a:spLocks noGrp="1"/>
          </p:cNvSpPr>
          <p:nvPr>
            <p:ph type="title"/>
          </p:nvPr>
        </p:nvSpPr>
        <p:spPr>
          <a:xfrm>
            <a:off x="311700" y="12364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dirty="0"/>
              <a:t>Continuous </a:t>
            </a:r>
            <a:r>
              <a:rPr lang="en-US" sz="4400" dirty="0" smtClean="0"/>
              <a:t>maintenance </a:t>
            </a:r>
            <a:r>
              <a:rPr lang="en-US" sz="4400" dirty="0"/>
              <a:t>and process improvement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3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Operationalizing accessibility is the key to the overall success in this process. All planning up to and after the July 1, 2024 deadline should keep this in mind. 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Ask these questions to help create a strategy to operationalize accessibility: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b="1" dirty="0"/>
              <a:t>How do we attain and maintain successful accessibility operations?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What does successful accessibility operations look like to staff?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Have we acquired and appropriated the necessary tools and funds needed?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 smtClean="0"/>
              <a:t>Does everyone know how to get help with questions about accessibility when they arise? 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Have we engaged the community to ensure our accessibility plan meets their needs?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Did we incorporate </a:t>
            </a:r>
            <a:r>
              <a:rPr lang="en-US" sz="1600" dirty="0" smtClean="0"/>
              <a:t>any feedback received </a:t>
            </a:r>
            <a:r>
              <a:rPr lang="en-US" sz="1600" dirty="0"/>
              <a:t>into our plans for the future?</a:t>
            </a:r>
          </a:p>
          <a:p>
            <a:pPr marL="285750" indent="-285750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8: Operationalize accessibility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8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Ongoing monitoring is the most effective way to maintain accessibility. An </a:t>
            </a:r>
            <a:r>
              <a:rPr lang="en-US" dirty="0" smtClean="0"/>
              <a:t>ongoing accessibility monitoring strategy should:</a:t>
            </a:r>
            <a:endParaRPr lang="en-US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Communicate how employees and customers can report accessibility issues.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Clearly identify </a:t>
            </a:r>
            <a:r>
              <a:rPr lang="en-US" sz="1600" dirty="0"/>
              <a:t>individuals responsible </a:t>
            </a:r>
            <a:r>
              <a:rPr lang="en-US" sz="1600" dirty="0" smtClean="0"/>
              <a:t>for accessibility monitoring.</a:t>
            </a:r>
            <a:endParaRPr lang="en-US" sz="1600" dirty="0"/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Establish expectations for frequency</a:t>
            </a:r>
            <a:r>
              <a:rPr lang="en-US" sz="1600" dirty="0"/>
              <a:t>, method, and scope of evaluations.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Acquire tools </a:t>
            </a:r>
            <a:r>
              <a:rPr lang="en-US" sz="1600" dirty="0"/>
              <a:t>to </a:t>
            </a:r>
            <a:r>
              <a:rPr lang="en-US" sz="1600" dirty="0" smtClean="0"/>
              <a:t>facilitate ongoing automated </a:t>
            </a:r>
            <a:r>
              <a:rPr lang="en-US" sz="1600" dirty="0"/>
              <a:t>or semi-automated </a:t>
            </a:r>
            <a:r>
              <a:rPr lang="en-US" sz="1600" dirty="0" smtClean="0"/>
              <a:t>evaluation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</a:pPr>
            <a:r>
              <a:rPr lang="en-US" sz="1600" dirty="0" smtClean="0"/>
              <a:t>Draft standard operating procedures (SOP) that responsible individuals </a:t>
            </a:r>
            <a:r>
              <a:rPr lang="en-US" sz="1600" dirty="0"/>
              <a:t>can use to </a:t>
            </a:r>
            <a:r>
              <a:rPr lang="en-US" sz="1600" dirty="0" smtClean="0"/>
              <a:t>remediate accessibility issues in a timely manner.</a:t>
            </a:r>
            <a:endParaRPr lang="en-US" sz="1600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smtClean="0"/>
              <a:t>More information </a:t>
            </a:r>
            <a:r>
              <a:rPr lang="en-US" dirty="0"/>
              <a:t>is available at </a:t>
            </a:r>
            <a:r>
              <a:rPr lang="en-US" dirty="0" smtClean="0">
                <a:hlinkClick r:id="rId4"/>
              </a:rPr>
              <a:t>www.w3.org/WAI/eval/considerations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8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Step 9: Ongoing accessibility </a:t>
            </a:r>
            <a:r>
              <a:rPr lang="en-US" sz="2800" dirty="0"/>
              <a:t>m</a:t>
            </a:r>
            <a:r>
              <a:rPr lang="en-US" sz="2800" dirty="0" smtClean="0"/>
              <a:t>onitoring</a:t>
            </a:r>
            <a:endParaRPr sz="2800"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ecorative" title="decorative"/>
          <p:cNvSpPr/>
          <p:nvPr/>
        </p:nvSpPr>
        <p:spPr>
          <a:xfrm>
            <a:off x="3117486" y="1261264"/>
            <a:ext cx="2794200" cy="27810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" name="decorative" title="decorative"/>
          <p:cNvGrpSpPr/>
          <p:nvPr/>
        </p:nvGrpSpPr>
        <p:grpSpPr>
          <a:xfrm>
            <a:off x="2701882" y="998257"/>
            <a:ext cx="3281094" cy="3134818"/>
            <a:chOff x="2701882" y="998257"/>
            <a:chExt cx="3281094" cy="3134818"/>
          </a:xfrm>
        </p:grpSpPr>
        <p:cxnSp>
          <p:nvCxnSpPr>
            <p:cNvPr id="206" name="wheel"/>
            <p:cNvCxnSpPr/>
            <p:nvPr/>
          </p:nvCxnSpPr>
          <p:spPr>
            <a:xfrm>
              <a:off x="2701882" y="2523602"/>
              <a:ext cx="495079" cy="9085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07" name="wheel"/>
            <p:cNvCxnSpPr/>
            <p:nvPr/>
          </p:nvCxnSpPr>
          <p:spPr>
            <a:xfrm flipH="1">
              <a:off x="5181813" y="998257"/>
              <a:ext cx="801163" cy="51024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08" name="wheel"/>
            <p:cNvCxnSpPr/>
            <p:nvPr/>
          </p:nvCxnSpPr>
          <p:spPr>
            <a:xfrm rot="10800000">
              <a:off x="5334413" y="3771275"/>
              <a:ext cx="289200" cy="36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sm" len="sm"/>
            </a:ln>
          </p:spPr>
        </p:cxnSp>
      </p:grpSp>
      <p:grpSp>
        <p:nvGrpSpPr>
          <p:cNvPr id="210" name="decorative" title="decorative"/>
          <p:cNvGrpSpPr/>
          <p:nvPr/>
        </p:nvGrpSpPr>
        <p:grpSpPr>
          <a:xfrm>
            <a:off x="3027457" y="1015106"/>
            <a:ext cx="3347956" cy="3196268"/>
            <a:chOff x="3027457" y="1015106"/>
            <a:chExt cx="3347956" cy="3196268"/>
          </a:xfrm>
        </p:grpSpPr>
        <p:cxnSp>
          <p:nvCxnSpPr>
            <p:cNvPr id="211" name="wheel"/>
            <p:cNvCxnSpPr/>
            <p:nvPr/>
          </p:nvCxnSpPr>
          <p:spPr>
            <a:xfrm>
              <a:off x="3027457" y="1015106"/>
              <a:ext cx="696731" cy="560669"/>
            </a:xfrm>
            <a:prstGeom prst="straightConnector1">
              <a:avLst/>
            </a:prstGeom>
            <a:noFill/>
            <a:ln w="19050" cap="flat" cmpd="sng">
              <a:solidFill>
                <a:srgbClr val="25CAD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12" name="arrow"/>
            <p:cNvCxnSpPr/>
            <p:nvPr/>
          </p:nvCxnSpPr>
          <p:spPr>
            <a:xfrm flipH="1" flipV="1">
              <a:off x="5938988" y="2542050"/>
              <a:ext cx="436425" cy="109611"/>
            </a:xfrm>
            <a:prstGeom prst="straightConnector1">
              <a:avLst/>
            </a:prstGeom>
            <a:noFill/>
            <a:ln w="19050" cap="flat" cmpd="sng">
              <a:solidFill>
                <a:srgbClr val="25CAD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cxnSp>
          <p:nvCxnSpPr>
            <p:cNvPr id="213" name="arrow pointers"/>
            <p:cNvCxnSpPr/>
            <p:nvPr/>
          </p:nvCxnSpPr>
          <p:spPr>
            <a:xfrm rot="10800000" flipH="1">
              <a:off x="3533269" y="3842674"/>
              <a:ext cx="221100" cy="368700"/>
            </a:xfrm>
            <a:prstGeom prst="straightConnector1">
              <a:avLst/>
            </a:prstGeom>
            <a:noFill/>
            <a:ln w="19050" cap="flat" cmpd="sng">
              <a:solidFill>
                <a:srgbClr val="25CAD3"/>
              </a:solidFill>
              <a:prstDash val="solid"/>
              <a:round/>
              <a:headEnd type="oval" w="med" len="med"/>
              <a:tailEnd type="none" w="sm" len="sm"/>
            </a:ln>
          </p:spPr>
        </p:cxnSp>
      </p:grpSp>
      <p:sp>
        <p:nvSpPr>
          <p:cNvPr id="215" name="decorative" title="decorative"/>
          <p:cNvSpPr/>
          <p:nvPr/>
        </p:nvSpPr>
        <p:spPr>
          <a:xfrm rot="877032">
            <a:off x="3033870" y="1172694"/>
            <a:ext cx="2956491" cy="2949435"/>
          </a:xfrm>
          <a:prstGeom prst="blockArc">
            <a:avLst>
              <a:gd name="adj1" fmla="val 15228457"/>
              <a:gd name="adj2" fmla="val 18998613"/>
              <a:gd name="adj3" fmla="val 8907"/>
            </a:avLst>
          </a:prstGeom>
          <a:solidFill>
            <a:schemeClr val="dk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6" name="decorative" title="decorative"/>
          <p:cNvGrpSpPr/>
          <p:nvPr/>
        </p:nvGrpSpPr>
        <p:grpSpPr>
          <a:xfrm rot="-3977611">
            <a:off x="2663464" y="807797"/>
            <a:ext cx="3707826" cy="3687728"/>
            <a:chOff x="2763771" y="637753"/>
            <a:chExt cx="3708300" cy="3688200"/>
          </a:xfrm>
        </p:grpSpPr>
        <p:sp>
          <p:nvSpPr>
            <p:cNvPr id="217" name="wheel" title="decorative"/>
            <p:cNvSpPr/>
            <p:nvPr/>
          </p:nvSpPr>
          <p:spPr>
            <a:xfrm rot="1032293">
              <a:off x="3139674" y="1007188"/>
              <a:ext cx="2956494" cy="2949329"/>
            </a:xfrm>
            <a:prstGeom prst="blockArc">
              <a:avLst>
                <a:gd name="adj1" fmla="val 15455722"/>
                <a:gd name="adj2" fmla="val 18998613"/>
                <a:gd name="adj3" fmla="val 8907"/>
              </a:avLst>
            </a:prstGeom>
            <a:solidFill>
              <a:srgbClr val="25CAD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arrow"/>
            <p:cNvSpPr/>
            <p:nvPr/>
          </p:nvSpPr>
          <p:spPr>
            <a:xfrm rot="-4366025">
              <a:off x="5568738" y="1578358"/>
              <a:ext cx="397965" cy="399046"/>
            </a:xfrm>
            <a:prstGeom prst="rtTriangle">
              <a:avLst/>
            </a:prstGeom>
            <a:solidFill>
              <a:srgbClr val="25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decorative" title="decorative"/>
          <p:cNvGrpSpPr/>
          <p:nvPr/>
        </p:nvGrpSpPr>
        <p:grpSpPr>
          <a:xfrm rot="-7560353">
            <a:off x="2664307" y="807309"/>
            <a:ext cx="3708499" cy="3688398"/>
            <a:chOff x="2763771" y="637753"/>
            <a:chExt cx="3708300" cy="3688200"/>
          </a:xfrm>
        </p:grpSpPr>
        <p:sp>
          <p:nvSpPr>
            <p:cNvPr id="220" name="wheel"/>
            <p:cNvSpPr/>
            <p:nvPr/>
          </p:nvSpPr>
          <p:spPr>
            <a:xfrm rot="1032293">
              <a:off x="3139674" y="1007188"/>
              <a:ext cx="2956494" cy="2949329"/>
            </a:xfrm>
            <a:prstGeom prst="blockArc">
              <a:avLst>
                <a:gd name="adj1" fmla="val 15455722"/>
                <a:gd name="adj2" fmla="val 18998613"/>
                <a:gd name="adj3" fmla="val 8907"/>
              </a:avLst>
            </a:prstGeom>
            <a:solidFill>
              <a:schemeClr val="dk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arrow"/>
            <p:cNvSpPr/>
            <p:nvPr/>
          </p:nvSpPr>
          <p:spPr>
            <a:xfrm rot="-4366025">
              <a:off x="5568738" y="1578358"/>
              <a:ext cx="397965" cy="399046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2" name="decorative" title="decorative"/>
          <p:cNvGrpSpPr/>
          <p:nvPr/>
        </p:nvGrpSpPr>
        <p:grpSpPr>
          <a:xfrm rot="10441457">
            <a:off x="2664811" y="807989"/>
            <a:ext cx="3708054" cy="3687955"/>
            <a:chOff x="2763771" y="637753"/>
            <a:chExt cx="3708300" cy="3688200"/>
          </a:xfrm>
        </p:grpSpPr>
        <p:sp>
          <p:nvSpPr>
            <p:cNvPr id="223" name="wheel"/>
            <p:cNvSpPr/>
            <p:nvPr/>
          </p:nvSpPr>
          <p:spPr>
            <a:xfrm rot="1032293">
              <a:off x="3139674" y="1007188"/>
              <a:ext cx="2956494" cy="2949329"/>
            </a:xfrm>
            <a:prstGeom prst="blockArc">
              <a:avLst>
                <a:gd name="adj1" fmla="val 15455722"/>
                <a:gd name="adj2" fmla="val 18998613"/>
                <a:gd name="adj3" fmla="val 8907"/>
              </a:avLst>
            </a:prstGeom>
            <a:solidFill>
              <a:srgbClr val="25CAD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arrow"/>
            <p:cNvSpPr/>
            <p:nvPr/>
          </p:nvSpPr>
          <p:spPr>
            <a:xfrm rot="-4366025">
              <a:off x="5568738" y="1578358"/>
              <a:ext cx="397965" cy="399046"/>
            </a:xfrm>
            <a:prstGeom prst="rtTriangle">
              <a:avLst/>
            </a:prstGeom>
            <a:solidFill>
              <a:srgbClr val="25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5" name="decorative" title="decorative"/>
          <p:cNvGrpSpPr/>
          <p:nvPr/>
        </p:nvGrpSpPr>
        <p:grpSpPr>
          <a:xfrm rot="6848257">
            <a:off x="2664785" y="807377"/>
            <a:ext cx="3708032" cy="3687933"/>
            <a:chOff x="2763771" y="637753"/>
            <a:chExt cx="3708300" cy="3688200"/>
          </a:xfrm>
        </p:grpSpPr>
        <p:sp>
          <p:nvSpPr>
            <p:cNvPr id="226" name="wheel"/>
            <p:cNvSpPr/>
            <p:nvPr/>
          </p:nvSpPr>
          <p:spPr>
            <a:xfrm rot="1032293">
              <a:off x="3139674" y="1007188"/>
              <a:ext cx="2956494" cy="2949329"/>
            </a:xfrm>
            <a:prstGeom prst="blockArc">
              <a:avLst>
                <a:gd name="adj1" fmla="val 15455722"/>
                <a:gd name="adj2" fmla="val 18998613"/>
                <a:gd name="adj3" fmla="val 8907"/>
              </a:avLst>
            </a:prstGeom>
            <a:solidFill>
              <a:schemeClr val="dk1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arrow"/>
            <p:cNvSpPr/>
            <p:nvPr/>
          </p:nvSpPr>
          <p:spPr>
            <a:xfrm rot="-4366025">
              <a:off x="5568738" y="1578358"/>
              <a:ext cx="397965" cy="399046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8" name="decorative" title="decorative"/>
          <p:cNvGrpSpPr/>
          <p:nvPr/>
        </p:nvGrpSpPr>
        <p:grpSpPr>
          <a:xfrm rot="3228780">
            <a:off x="2663863" y="801513"/>
            <a:ext cx="3708786" cy="3688683"/>
            <a:chOff x="2763771" y="637753"/>
            <a:chExt cx="3708300" cy="3688200"/>
          </a:xfrm>
        </p:grpSpPr>
        <p:sp>
          <p:nvSpPr>
            <p:cNvPr id="229" name="wheel"/>
            <p:cNvSpPr/>
            <p:nvPr/>
          </p:nvSpPr>
          <p:spPr>
            <a:xfrm rot="1032293">
              <a:off x="3139674" y="1007188"/>
              <a:ext cx="2956494" cy="2949329"/>
            </a:xfrm>
            <a:prstGeom prst="blockArc">
              <a:avLst>
                <a:gd name="adj1" fmla="val 15455722"/>
                <a:gd name="adj2" fmla="val 18998613"/>
                <a:gd name="adj3" fmla="val 8907"/>
              </a:avLst>
            </a:prstGeom>
            <a:solidFill>
              <a:srgbClr val="25CAD3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arrow"/>
            <p:cNvSpPr/>
            <p:nvPr/>
          </p:nvSpPr>
          <p:spPr>
            <a:xfrm rot="-4366025">
              <a:off x="5568738" y="1578358"/>
              <a:ext cx="397965" cy="399046"/>
            </a:xfrm>
            <a:prstGeom prst="rtTriangle">
              <a:avLst/>
            </a:prstGeom>
            <a:solidFill>
              <a:srgbClr val="25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1" name="Go back to 1. Plan (anything read after this is deovrative)" descr="The cycle begins again at number 1. Plan" title="Repeat the cycle"/>
          <p:cNvSpPr/>
          <p:nvPr/>
        </p:nvSpPr>
        <p:spPr>
          <a:xfrm rot="-4521984">
            <a:off x="5429980" y="1692661"/>
            <a:ext cx="397804" cy="398955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6. Review and Monitor"/>
          <p:cNvSpPr txBox="1"/>
          <p:nvPr/>
        </p:nvSpPr>
        <p:spPr>
          <a:xfrm>
            <a:off x="288045" y="798349"/>
            <a:ext cx="2739412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Review and Monitor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Review the successes and areas of opportunity from the latest process loop. Continously monitor operations for reports of accessibility issues from customers.  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5. Re-evaluate"/>
          <p:cNvSpPr txBox="1"/>
          <p:nvPr/>
        </p:nvSpPr>
        <p:spPr>
          <a:xfrm>
            <a:off x="287583" y="2287284"/>
            <a:ext cx="2429533" cy="11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Re-evaluate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After remediation ensure the accessibility issues are fully resolved. Be sure to check for cascading issues – this is when fixing one issue has created another accessibility issue.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9" name="4. Remediate"/>
          <p:cNvSpPr txBox="1"/>
          <p:nvPr/>
        </p:nvSpPr>
        <p:spPr>
          <a:xfrm>
            <a:off x="357159" y="3976266"/>
            <a:ext cx="316135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Remediate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Correct all accessibility issues that are identified. (Re)train staff if necessary to prevent recurrence.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3" name="3. Evaluate"/>
          <p:cNvSpPr txBox="1"/>
          <p:nvPr/>
        </p:nvSpPr>
        <p:spPr>
          <a:xfrm>
            <a:off x="5643410" y="3918916"/>
            <a:ext cx="25677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Evaluate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Test all systems initially and after major sytem update or upgrade. 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4" name="2. Communiate"/>
          <p:cNvSpPr txBox="1"/>
          <p:nvPr/>
        </p:nvSpPr>
        <p:spPr>
          <a:xfrm>
            <a:off x="6378170" y="2457054"/>
            <a:ext cx="2567700" cy="112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Communicate</a:t>
            </a:r>
            <a:endParaRPr dirty="0" smtClean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All stakeholders should be kept informed on a regular basis regarding your accessibility plan. Make sure to update everyone after each step in this process.</a:t>
            </a:r>
            <a:endParaRPr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1" name="1. Plan"/>
          <p:cNvSpPr txBox="1"/>
          <p:nvPr/>
        </p:nvSpPr>
        <p:spPr>
          <a:xfrm>
            <a:off x="6018493" y="789071"/>
            <a:ext cx="3044606" cy="140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Roboto Slab"/>
                <a:ea typeface="Roboto Slab"/>
                <a:cs typeface="Roboto Slab"/>
                <a:sym typeface="Roboto Slab"/>
              </a:rPr>
              <a:t>Plan</a:t>
            </a:r>
            <a:endParaRPr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Make a plan for accessibility. Keep the plan up-to-date with the current state of operations. Incorporate lessons learned from your last process loop. Compile all feedback your organization has received about unresolved accessibility issues. 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Accessibility Operations Process"/>
          <p:cNvSpPr txBox="1"/>
          <p:nvPr/>
        </p:nvSpPr>
        <p:spPr>
          <a:xfrm>
            <a:off x="3724163" y="2108125"/>
            <a:ext cx="15879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 smtClean="0">
                <a:solidFill>
                  <a:srgbClr val="020202"/>
                </a:solidFill>
                <a:latin typeface="Roboto Slab"/>
                <a:ea typeface="Roboto Slab"/>
                <a:cs typeface="Roboto Slab"/>
                <a:sym typeface="Roboto Slab"/>
              </a:rPr>
              <a:t>A11y Ops. Process</a:t>
            </a:r>
            <a:endParaRPr sz="2100" dirty="0">
              <a:solidFill>
                <a:srgbClr val="02020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7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600" dirty="0"/>
              <a:t>Step 10: Continuous </a:t>
            </a:r>
            <a:r>
              <a:rPr lang="en-US" sz="2600" dirty="0" smtClean="0"/>
              <a:t>accessibility </a:t>
            </a:r>
            <a:r>
              <a:rPr lang="en-US" sz="2600" dirty="0"/>
              <a:t>i</a:t>
            </a:r>
            <a:r>
              <a:rPr lang="en-US" sz="2600" dirty="0" smtClean="0"/>
              <a:t>mprovement</a:t>
            </a:r>
            <a:endParaRPr sz="2600" dirty="0"/>
          </a:p>
        </p:txBody>
      </p:sp>
      <p:sp>
        <p:nvSpPr>
          <p:cNvPr id="198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lide text"/>
          <p:cNvSpPr txBox="1">
            <a:spLocks noGrp="1"/>
          </p:cNvSpPr>
          <p:nvPr>
            <p:ph type="title"/>
          </p:nvPr>
        </p:nvSpPr>
        <p:spPr>
          <a:xfrm>
            <a:off x="318000" y="1669650"/>
            <a:ext cx="8507700" cy="18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Everyone 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should have access to </a:t>
            </a:r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government 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services, employment, </a:t>
            </a:r>
            <a:r>
              <a:rPr lang="en-US" sz="2400" dirty="0" smtClean="0">
                <a:latin typeface="Roboto Slab" pitchFamily="2" charset="0"/>
                <a:ea typeface="Roboto Slab" pitchFamily="2" charset="0"/>
              </a:rPr>
              <a:t>and </a:t>
            </a:r>
            <a:r>
              <a:rPr lang="en-US" sz="2400" dirty="0">
                <a:latin typeface="Roboto Slab" pitchFamily="2" charset="0"/>
                <a:ea typeface="Roboto Slab" pitchFamily="2" charset="0"/>
              </a:rPr>
              <a:t>the democratic process.</a:t>
            </a:r>
            <a:r>
              <a:rPr lang="en-US" sz="2400" dirty="0">
                <a:latin typeface="Trebuchet MS" panose="020B0603020202020204" pitchFamily="34" charset="0"/>
              </a:rPr>
              <a:t>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Colorado is committed to making that a reality. </a:t>
            </a:r>
            <a:br>
              <a:rPr lang="en-US" sz="2800" dirty="0"/>
            </a:br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The time is now.</a:t>
            </a:r>
            <a:b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n-US" sz="32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July 1, 2024 is a little over 9 months </a:t>
            </a:r>
            <a:r>
              <a:rPr lang="en-US" sz="32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away!</a:t>
            </a:r>
            <a:endParaRPr sz="3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25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m contact info and my contact info"/>
          <p:cNvSpPr txBox="1"/>
          <p:nvPr/>
        </p:nvSpPr>
        <p:spPr>
          <a:xfrm>
            <a:off x="475162" y="1682756"/>
            <a:ext cx="5768475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SzPts val="990"/>
            </a:pPr>
            <a:r>
              <a:rPr lang="en-US" sz="2000" b="1" dirty="0" smtClean="0">
                <a:solidFill>
                  <a:schemeClr val="bg1"/>
                </a:solidFill>
                <a:latin typeface="Trebuchet MS"/>
                <a:sym typeface="Trebuchet MS"/>
              </a:rPr>
              <a:t>We’re here to help!</a:t>
            </a:r>
          </a:p>
          <a:p>
            <a:pPr marL="285750" lvl="0" indent="-285750">
              <a:lnSpc>
                <a:spcPct val="150000"/>
              </a:lnSpc>
              <a:buSzPts val="99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</a:rPr>
              <a:t>Get assistance with accessibility: </a:t>
            </a: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  <a:hlinkClick r:id="rId4"/>
              </a:rPr>
              <a:t>OIT_Accessibility@state.co.us</a:t>
            </a:r>
            <a:endParaRPr lang="en-US" dirty="0" smtClean="0">
              <a:solidFill>
                <a:schemeClr val="bg1"/>
              </a:solidFill>
              <a:latin typeface="Trebuchet MS"/>
              <a:sym typeface="Trebuchet MS"/>
            </a:endParaRPr>
          </a:p>
          <a:p>
            <a:pPr marL="285750" lvl="0" indent="-285750">
              <a:lnSpc>
                <a:spcPct val="150000"/>
              </a:lnSpc>
              <a:buSzPts val="990"/>
              <a:buFont typeface="Arial" panose="020B0604020202020204" pitchFamily="34" charset="0"/>
              <a:buChar char="•"/>
              <a:tabLst>
                <a:tab pos="4743450" algn="l"/>
              </a:tabLst>
            </a:pP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</a:rPr>
              <a:t>Learn more: </a:t>
            </a: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  <a:hlinkClick r:id="rId5"/>
              </a:rPr>
              <a:t>OIT.Colorado.gov/Accessibility</a:t>
            </a: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</a:rPr>
              <a:t> </a:t>
            </a:r>
          </a:p>
          <a:p>
            <a:pPr lvl="0">
              <a:lnSpc>
                <a:spcPct val="150000"/>
              </a:lnSpc>
              <a:spcBef>
                <a:spcPts val="1000"/>
              </a:spcBef>
              <a:buSzPts val="990"/>
            </a:pPr>
            <a:r>
              <a:rPr lang="en-US" sz="1800" b="1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Beckie Bean, Accessibility Consultant</a:t>
            </a:r>
          </a:p>
          <a:p>
            <a:pPr marL="285750" lvl="0" indent="-285750">
              <a:lnSpc>
                <a:spcPct val="150000"/>
              </a:lnSpc>
              <a:buSzPts val="99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me: </a:t>
            </a:r>
            <a:r>
              <a:rPr lang="en-US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Beckie.Bean@state.co.us</a:t>
            </a:r>
            <a:endParaRPr lang="en-US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85750">
              <a:lnSpc>
                <a:spcPct val="150000"/>
              </a:lnSpc>
              <a:buSzPts val="99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rebuchet MS"/>
                <a:sym typeface="Trebuchet MS"/>
              </a:rPr>
              <a:t>Connect with me: </a:t>
            </a:r>
            <a:r>
              <a:rPr lang="en-US" dirty="0" smtClean="0">
                <a:solidFill>
                  <a:schemeClr val="bg1"/>
                </a:solidFill>
                <a:latin typeface="Trebuchet MS"/>
                <a:sym typeface="Trebuchet MS"/>
                <a:hlinkClick r:id="rId7"/>
              </a:rPr>
              <a:t>LinkedIn.com/in/BeckieBean/</a:t>
            </a:r>
            <a:endParaRPr lang="en-US" dirty="0">
              <a:solidFill>
                <a:schemeClr val="bg1"/>
              </a:solidFill>
              <a:latin typeface="Trebuchet MS"/>
              <a:sym typeface="Trebuchet MS"/>
            </a:endParaRPr>
          </a:p>
        </p:txBody>
      </p:sp>
      <p:sp>
        <p:nvSpPr>
          <p:cNvPr id="324" name="Slide title"/>
          <p:cNvSpPr txBox="1">
            <a:spLocks noGrp="1"/>
          </p:cNvSpPr>
          <p:nvPr>
            <p:ph type="title"/>
          </p:nvPr>
        </p:nvSpPr>
        <p:spPr>
          <a:xfrm>
            <a:off x="259025" y="321469"/>
            <a:ext cx="8507700" cy="18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</a:t>
            </a:r>
            <a:r>
              <a:rPr lang="en" dirty="0" smtClean="0"/>
              <a:t>?</a:t>
            </a:r>
            <a:endParaRPr dirty="0"/>
          </a:p>
        </p:txBody>
      </p:sp>
      <p:sp>
        <p:nvSpPr>
          <p:cNvPr id="325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" descr="Collage of different roads in different settings to symbolize everyone's unique accessibility journey. " title="Different roa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435" y="688175"/>
            <a:ext cx="3220940" cy="402616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9700"/>
            <a:ext cx="53379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 smtClean="0"/>
              <a:t>Professionals who </a:t>
            </a:r>
            <a:r>
              <a:rPr lang="en" dirty="0"/>
              <a:t>work in accessibility today often started their career in another role. </a:t>
            </a:r>
            <a:r>
              <a:rPr lang="en" dirty="0" smtClean="0"/>
              <a:t>They come </a:t>
            </a:r>
            <a:r>
              <a:rPr lang="en" dirty="0"/>
              <a:t>from all walks of life, and many professions and IT </a:t>
            </a:r>
            <a:r>
              <a:rPr lang="en" dirty="0" smtClean="0"/>
              <a:t>disciplines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/>
              <a:t>You don’t have to become a tech expert to begin accessibility planning at your organization!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81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Everyone’s journey </a:t>
            </a:r>
            <a:r>
              <a:rPr lang="en" dirty="0"/>
              <a:t>is different</a:t>
            </a:r>
            <a:endParaRPr dirty="0"/>
          </a:p>
        </p:txBody>
      </p:sp>
      <p:sp>
        <p:nvSpPr>
          <p:cNvPr id="82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opics covered in this presentation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/>
              <a:t>Introduction to IT accessibility</a:t>
            </a:r>
            <a:endParaRPr sz="2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 smtClean="0"/>
              <a:t>How </a:t>
            </a:r>
            <a:r>
              <a:rPr lang="en" sz="2800" dirty="0"/>
              <a:t>to begin accessibility planning</a:t>
            </a:r>
            <a:endParaRPr sz="2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 smtClean="0"/>
              <a:t>Accessibility implementation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800" dirty="0" smtClean="0"/>
              <a:t>Continuous maintenance and process improvement</a:t>
            </a:r>
            <a:endParaRPr sz="2800" dirty="0"/>
          </a:p>
        </p:txBody>
      </p:sp>
      <p:sp>
        <p:nvSpPr>
          <p:cNvPr id="89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 dirty="0"/>
          </a:p>
        </p:txBody>
      </p:sp>
      <p:sp>
        <p:nvSpPr>
          <p:cNvPr id="90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ics covered in this section"/>
          <p:cNvSpPr txBox="1"/>
          <p:nvPr/>
        </p:nvSpPr>
        <p:spPr>
          <a:xfrm>
            <a:off x="472567" y="2472268"/>
            <a:ext cx="6182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Why is accessibility important?</a:t>
            </a:r>
          </a:p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What </a:t>
            </a:r>
            <a:r>
              <a:rPr lang="en-US" sz="2000" dirty="0">
                <a:solidFill>
                  <a:schemeClr val="bg2"/>
                </a:solidFill>
                <a:latin typeface="Trebuchet MS" panose="020B0603020202020204" pitchFamily="34" charset="0"/>
              </a:rPr>
              <a:t>is IT </a:t>
            </a: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accessibility?</a:t>
            </a:r>
          </a:p>
          <a:p>
            <a:pPr marL="457200" indent="-457200">
              <a:lnSpc>
                <a:spcPct val="150000"/>
              </a:lnSpc>
              <a:buSzPts val="1600"/>
              <a:buFont typeface="+mj-lt"/>
              <a:buAutoNum type="arabicPeriod"/>
            </a:pPr>
            <a:r>
              <a:rPr lang="en-US" sz="20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House Bill 21-1110 and Senate Bill 23-244</a:t>
            </a: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95" name="Section Title"/>
          <p:cNvSpPr txBox="1">
            <a:spLocks noGrp="1"/>
          </p:cNvSpPr>
          <p:nvPr>
            <p:ph type="title"/>
          </p:nvPr>
        </p:nvSpPr>
        <p:spPr>
          <a:xfrm>
            <a:off x="311700" y="1236450"/>
            <a:ext cx="603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Introduction to </a:t>
            </a:r>
            <a:r>
              <a:rPr lang="en" sz="4800" dirty="0" smtClean="0"/>
              <a:t>Accessibility</a:t>
            </a:r>
            <a:endParaRPr sz="4800" dirty="0"/>
          </a:p>
        </p:txBody>
      </p:sp>
      <p:sp>
        <p:nvSpPr>
          <p:cNvPr id="96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sz="2400" dirty="0" smtClean="0"/>
              <a:t>Over one million adults in Colorado have a disability, which is about one in four Coloradans (</a:t>
            </a:r>
            <a:r>
              <a:rPr lang="en-US" sz="2400" dirty="0"/>
              <a:t>Source: </a:t>
            </a:r>
            <a:r>
              <a:rPr lang="en-US" sz="2400" u="sng" dirty="0">
                <a:hlinkClick r:id="rId4"/>
              </a:rPr>
              <a:t>CDC.gov</a:t>
            </a:r>
            <a:r>
              <a:rPr lang="en-US" sz="2400" dirty="0" smtClean="0"/>
              <a:t>).</a:t>
            </a:r>
          </a:p>
          <a:p>
            <a:pPr fontAlgn="base">
              <a:lnSpc>
                <a:spcPct val="150000"/>
              </a:lnSpc>
            </a:pPr>
            <a:r>
              <a:rPr lang="en-US" sz="2400" dirty="0" smtClean="0"/>
              <a:t>Accessibility </a:t>
            </a:r>
            <a:r>
              <a:rPr lang="en-US" sz="2400" dirty="0"/>
              <a:t>is a civil right in Colorado.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pPr lvl="1" fontAlgn="base">
              <a:lnSpc>
                <a:spcPct val="150000"/>
              </a:lnSpc>
            </a:pPr>
            <a:r>
              <a:rPr lang="en-US" sz="2000" dirty="0" smtClean="0"/>
              <a:t>What is a civil right</a:t>
            </a:r>
            <a:r>
              <a:rPr lang="en-US" sz="2000" dirty="0"/>
              <a:t>? </a:t>
            </a:r>
            <a:endParaRPr lang="en-US" sz="2000" dirty="0" smtClean="0"/>
          </a:p>
          <a:p>
            <a:pPr lvl="2" fontAlgn="base">
              <a:lnSpc>
                <a:spcPct val="150000"/>
              </a:lnSpc>
            </a:pPr>
            <a:r>
              <a:rPr lang="en-US" sz="1800" dirty="0" smtClean="0"/>
              <a:t>A guarantee </a:t>
            </a:r>
            <a:r>
              <a:rPr lang="en-US" sz="1800" dirty="0"/>
              <a:t>of </a:t>
            </a:r>
            <a:r>
              <a:rPr lang="en-US" sz="1800" dirty="0" smtClean="0"/>
              <a:t>equal </a:t>
            </a:r>
            <a:r>
              <a:rPr lang="en-US" sz="1800" dirty="0"/>
              <a:t>protection under the </a:t>
            </a:r>
            <a:r>
              <a:rPr lang="en-US" sz="1800" dirty="0" smtClean="0"/>
              <a:t>law</a:t>
            </a:r>
          </a:p>
          <a:p>
            <a:pPr lvl="2" fontAlgn="base">
              <a:lnSpc>
                <a:spcPct val="150000"/>
              </a:lnSpc>
            </a:pPr>
            <a:r>
              <a:rPr lang="en-US" sz="1800" dirty="0" smtClean="0"/>
              <a:t>An essential </a:t>
            </a:r>
            <a:r>
              <a:rPr lang="en-US" sz="1800" dirty="0"/>
              <a:t>component of </a:t>
            </a:r>
            <a:r>
              <a:rPr lang="en-US" sz="1800" dirty="0" smtClean="0"/>
              <a:t>our democracy</a:t>
            </a:r>
          </a:p>
          <a:p>
            <a:pPr lvl="1" fontAlgn="base">
              <a:lnSpc>
                <a:spcPct val="150000"/>
              </a:lnSpc>
            </a:pPr>
            <a:r>
              <a:rPr lang="en-US" sz="2000" dirty="0" smtClean="0"/>
              <a:t>People </a:t>
            </a:r>
            <a:r>
              <a:rPr lang="en-US" sz="2000" dirty="0"/>
              <a:t>with disabilities are just like every </a:t>
            </a:r>
            <a:r>
              <a:rPr lang="en-US" sz="2000" dirty="0" smtClean="0"/>
              <a:t>other person with a </a:t>
            </a:r>
            <a:r>
              <a:rPr lang="en-US" sz="2000" dirty="0"/>
              <a:t>protected </a:t>
            </a:r>
            <a:r>
              <a:rPr lang="en-US" sz="2000" dirty="0" smtClean="0"/>
              <a:t>status, </a:t>
            </a:r>
            <a:r>
              <a:rPr lang="en-US" sz="2000" dirty="0"/>
              <a:t>and are entitled to the same access as everyone.</a:t>
            </a:r>
          </a:p>
          <a:p>
            <a:pPr lvl="1" fontAlgn="base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102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b="1" dirty="0" smtClean="0"/>
              <a:t>Why is accessibility important?</a:t>
            </a:r>
            <a:endParaRPr sz="2800" b="1"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0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Information Technology (IT) accessibility</a:t>
            </a:r>
            <a:r>
              <a:rPr lang="en-US" dirty="0"/>
              <a:t> is the process </a:t>
            </a:r>
            <a:r>
              <a:rPr lang="en-US" dirty="0" smtClean="0"/>
              <a:t>and practices used by an organization to</a:t>
            </a:r>
            <a:r>
              <a:rPr lang="en-US" dirty="0"/>
              <a:t> </a:t>
            </a:r>
            <a:r>
              <a:rPr lang="en-US" dirty="0" smtClean="0"/>
              <a:t>ensure that</a:t>
            </a:r>
            <a:r>
              <a:rPr lang="en-US" dirty="0"/>
              <a:t> its current and future IT can be used effectively by everyone, including </a:t>
            </a:r>
            <a:r>
              <a:rPr lang="en-US" dirty="0" smtClean="0"/>
              <a:t>people </a:t>
            </a:r>
            <a:r>
              <a:rPr lang="en-US" dirty="0"/>
              <a:t>with disabilities.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Accessible IT works by complying with accessibility </a:t>
            </a:r>
            <a:r>
              <a:rPr lang="en-US" dirty="0" smtClean="0"/>
              <a:t>standards.</a:t>
            </a:r>
            <a:r>
              <a:rPr lang="en-US" dirty="0"/>
              <a:t> 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The State of Colorado has adopted accessibility standards </a:t>
            </a:r>
            <a:r>
              <a:rPr lang="en-US" dirty="0" smtClean="0"/>
              <a:t>for both </a:t>
            </a:r>
            <a:r>
              <a:rPr lang="en-US" dirty="0"/>
              <a:t>state and local government entities. </a:t>
            </a:r>
            <a:endParaRPr lang="en-US" dirty="0" smtClean="0"/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These </a:t>
            </a:r>
            <a:r>
              <a:rPr lang="en-US" dirty="0"/>
              <a:t>standards align with the most recent version of the </a:t>
            </a:r>
            <a:r>
              <a:rPr lang="en-US" dirty="0" smtClean="0"/>
              <a:t>World Wide Web Consortium (W3C) Web </a:t>
            </a:r>
            <a:r>
              <a:rPr lang="en-US" dirty="0"/>
              <a:t>Content Accessibility Guidelines (WCAG), levels A and AA. 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More </a:t>
            </a:r>
            <a:r>
              <a:rPr lang="en-US" dirty="0"/>
              <a:t>information is available at </a:t>
            </a:r>
            <a:r>
              <a:rPr lang="en-US" u="sng" dirty="0">
                <a:hlinkClick r:id="rId4"/>
              </a:rPr>
              <a:t>OIT.Colorado.gov/Accessibility-Statement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</a:pPr>
            <a:endParaRPr dirty="0"/>
          </a:p>
        </p:txBody>
      </p:sp>
      <p:sp>
        <p:nvSpPr>
          <p:cNvPr id="102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What is IT </a:t>
            </a:r>
            <a:r>
              <a:rPr lang="en-US" sz="2800" dirty="0" smtClean="0"/>
              <a:t>accessibility?</a:t>
            </a:r>
            <a:endParaRPr sz="2800"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u="sng" dirty="0">
                <a:hlinkClick r:id="rId4"/>
              </a:rPr>
              <a:t>HB21-1110</a:t>
            </a:r>
            <a:r>
              <a:rPr lang="en-US" dirty="0"/>
              <a:t> </a:t>
            </a:r>
            <a:r>
              <a:rPr lang="en-US" dirty="0" smtClean="0"/>
              <a:t>made </a:t>
            </a:r>
            <a:r>
              <a:rPr lang="en-US" dirty="0"/>
              <a:t>it a state civil rights violation for a government agency to exclude people with disabilities from receiving services or benefits because </a:t>
            </a:r>
            <a:r>
              <a:rPr lang="en-US" dirty="0" smtClean="0"/>
              <a:t>of </a:t>
            </a:r>
            <a:r>
              <a:rPr lang="en-US" dirty="0"/>
              <a:t>lack of accessibility</a:t>
            </a:r>
            <a:r>
              <a:rPr lang="en-US" dirty="0" smtClean="0"/>
              <a:t>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This legislation </a:t>
            </a:r>
            <a:r>
              <a:rPr lang="en-US" dirty="0"/>
              <a:t>places responsibility for compliance on both platform </a:t>
            </a:r>
            <a:r>
              <a:rPr lang="en-US" dirty="0" smtClean="0"/>
              <a:t>providers and </a:t>
            </a:r>
            <a:r>
              <a:rPr lang="en-US" dirty="0"/>
              <a:t>content </a:t>
            </a:r>
            <a:r>
              <a:rPr lang="en-US" dirty="0" smtClean="0"/>
              <a:t>owners. </a:t>
            </a:r>
            <a:endParaRPr lang="en-US" dirty="0"/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/>
              <a:t>Governor’s Office of Information Technology (OIT)</a:t>
            </a:r>
            <a:r>
              <a:rPr lang="en-US" dirty="0" smtClean="0"/>
              <a:t> </a:t>
            </a:r>
            <a:r>
              <a:rPr lang="en-US" dirty="0"/>
              <a:t>has statutory authority </a:t>
            </a:r>
            <a:r>
              <a:rPr lang="en-US" dirty="0" smtClean="0"/>
              <a:t>to establish </a:t>
            </a:r>
            <a:r>
              <a:rPr lang="en-US" dirty="0"/>
              <a:t>statewide accessibility standards</a:t>
            </a:r>
            <a:r>
              <a:rPr lang="en-US" dirty="0" smtClean="0"/>
              <a:t>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b="1" dirty="0"/>
              <a:t>All state agencies and local </a:t>
            </a:r>
            <a:r>
              <a:rPr lang="en-US" b="1" dirty="0" smtClean="0"/>
              <a:t>government entities </a:t>
            </a:r>
            <a:r>
              <a:rPr lang="en-US" b="1" dirty="0"/>
              <a:t>must be compliant with state IT accessibility standards by July 1, 2024. </a:t>
            </a:r>
            <a:endParaRPr lang="en-US" dirty="0"/>
          </a:p>
          <a:p>
            <a:pPr marL="285750" indent="-285750">
              <a:lnSpc>
                <a:spcPct val="150000"/>
              </a:lnSpc>
            </a:pPr>
            <a:endParaRPr dirty="0"/>
          </a:p>
        </p:txBody>
      </p:sp>
      <p:sp>
        <p:nvSpPr>
          <p:cNvPr id="102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House Bill 21-1110</a:t>
            </a:r>
            <a:endParaRPr sz="2800"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09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text"/>
          <p:cNvSpPr txBox="1">
            <a:spLocks noGrp="1"/>
          </p:cNvSpPr>
          <p:nvPr>
            <p:ph type="body" idx="1"/>
          </p:nvPr>
        </p:nvSpPr>
        <p:spPr>
          <a:xfrm>
            <a:off x="118350" y="613600"/>
            <a:ext cx="8907300" cy="4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fontAlgn="base">
              <a:lnSpc>
                <a:spcPct val="150000"/>
              </a:lnSpc>
              <a:buNone/>
            </a:pPr>
            <a:r>
              <a:rPr lang="en-US" sz="2400" dirty="0" smtClean="0"/>
              <a:t>What changed with </a:t>
            </a:r>
            <a:r>
              <a:rPr lang="en-US" sz="2400" dirty="0" smtClean="0">
                <a:hlinkClick r:id="rId4"/>
              </a:rPr>
              <a:t>SB23-244</a:t>
            </a:r>
            <a:r>
              <a:rPr lang="en-US" sz="2400" dirty="0" smtClean="0"/>
              <a:t>?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Ensures </a:t>
            </a:r>
            <a:r>
              <a:rPr lang="en-US" dirty="0"/>
              <a:t>there is accessibility for all types of disabilities by </a:t>
            </a:r>
            <a:r>
              <a:rPr lang="en-US" b="1" dirty="0"/>
              <a:t>allowing reasonable accommodations</a:t>
            </a:r>
            <a:r>
              <a:rPr lang="en-US" dirty="0"/>
              <a:t>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Requires the Governor’s Office of Information Technology (OIT) </a:t>
            </a:r>
            <a:r>
              <a:rPr lang="en-US" dirty="0"/>
              <a:t>to promulgate rules establishing specific technology accessibility requirements.</a:t>
            </a:r>
          </a:p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Clarifies </a:t>
            </a:r>
            <a:r>
              <a:rPr lang="en-US" dirty="0"/>
              <a:t>that violations of accessibility standards should be considered for each digital product rather than each issue within that </a:t>
            </a:r>
            <a:r>
              <a:rPr lang="en-US" dirty="0" smtClean="0"/>
              <a:t>product. </a:t>
            </a:r>
          </a:p>
          <a:p>
            <a:pPr lvl="1" fontAlgn="base">
              <a:lnSpc>
                <a:spcPct val="150000"/>
              </a:lnSpc>
              <a:spcAft>
                <a:spcPts val="600"/>
              </a:spcAft>
            </a:pPr>
            <a:r>
              <a:rPr lang="en-US" dirty="0" smtClean="0"/>
              <a:t>For example, if </a:t>
            </a:r>
            <a:r>
              <a:rPr lang="en-US" dirty="0"/>
              <a:t>there are five images on one website without alt text that is treated as one violation. </a:t>
            </a:r>
          </a:p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102" name="slide title"/>
          <p:cNvSpPr txBox="1">
            <a:spLocks noGrp="1"/>
          </p:cNvSpPr>
          <p:nvPr>
            <p:ph type="title"/>
          </p:nvPr>
        </p:nvSpPr>
        <p:spPr>
          <a:xfrm>
            <a:off x="118350" y="46850"/>
            <a:ext cx="7916100" cy="5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Senate Bill 23-244 </a:t>
            </a:r>
            <a:r>
              <a:rPr lang="en-US" sz="2400" dirty="0" smtClean="0"/>
              <a:t>(slide 1 of 2)</a:t>
            </a:r>
            <a:endParaRPr sz="2400"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idx="12"/>
          </p:nvPr>
        </p:nvSpPr>
        <p:spPr>
          <a:xfrm>
            <a:off x="8766725" y="4821375"/>
            <a:ext cx="338700" cy="2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7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IT DATA AND DOTS" val="ExkvVSh7"/>
  <p:tag name="ARTICULATE_SLIDE_THUMBNAIL_REFRESH" val="1"/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IT Data and Dots">
  <a:themeElements>
    <a:clrScheme name="Simple Light">
      <a:dk1>
        <a:srgbClr val="000000"/>
      </a:dk1>
      <a:lt1>
        <a:srgbClr val="FFFFFF"/>
      </a:lt1>
      <a:dk2>
        <a:srgbClr val="5C666F"/>
      </a:dk2>
      <a:lt2>
        <a:srgbClr val="D0D2D3"/>
      </a:lt2>
      <a:accent1>
        <a:srgbClr val="001970"/>
      </a:accent1>
      <a:accent2>
        <a:srgbClr val="25CAD3"/>
      </a:accent2>
      <a:accent3>
        <a:srgbClr val="EB6851"/>
      </a:accent3>
      <a:accent4>
        <a:srgbClr val="009ADD"/>
      </a:accent4>
      <a:accent5>
        <a:srgbClr val="430098"/>
      </a:accent5>
      <a:accent6>
        <a:srgbClr val="8FC6E8"/>
      </a:accent6>
      <a:hlink>
        <a:srgbClr val="1F9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2523</Words>
  <Application>Microsoft Office PowerPoint</Application>
  <PresentationFormat>On-screen Show (16:9)</PresentationFormat>
  <Paragraphs>258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Roboto Slab</vt:lpstr>
      <vt:lpstr>Arial</vt:lpstr>
      <vt:lpstr>Trebuchet MS</vt:lpstr>
      <vt:lpstr>OIT Data and Dots</vt:lpstr>
      <vt:lpstr>Accessibility Planning in FY 2023-24 What should government and public entities focus on now?  Beckie Bean Accessibility Consultant Technology Accessibility Program Governor’s Office of Information Technology</vt:lpstr>
      <vt:lpstr>Everyone’s journey with accessibility will be different… and that’s okay!</vt:lpstr>
      <vt:lpstr>Everyone’s journey is different</vt:lpstr>
      <vt:lpstr>Agenda</vt:lpstr>
      <vt:lpstr>Introduction to Accessibility</vt:lpstr>
      <vt:lpstr>Why is accessibility important?</vt:lpstr>
      <vt:lpstr>What is IT accessibility?</vt:lpstr>
      <vt:lpstr>House Bill 21-1110</vt:lpstr>
      <vt:lpstr>Senate Bill 23-244 (slide 1 of 2)</vt:lpstr>
      <vt:lpstr>Senate Bill 23-244 (slide 2 of 2)</vt:lpstr>
      <vt:lpstr>How to begin accessibility planning</vt:lpstr>
      <vt:lpstr>Step 1: Assemble an accessibility team</vt:lpstr>
      <vt:lpstr>Step 2: Inventory your digital assets and IT systems</vt:lpstr>
      <vt:lpstr>Step 3: Draft an accessibility plan</vt:lpstr>
      <vt:lpstr>Accessibility Implementation</vt:lpstr>
      <vt:lpstr>Step 4: Create a culture of accessibility</vt:lpstr>
      <vt:lpstr>Step 5: IT accessibility testing (slide 1 of 2)</vt:lpstr>
      <vt:lpstr>Step 5: IT accessibility testing (slide 2 of 2)</vt:lpstr>
      <vt:lpstr>Step 5: IT accessibility remediation</vt:lpstr>
      <vt:lpstr>Step 6: Procuring accessible IT</vt:lpstr>
      <vt:lpstr>Step 6: Working with your vendors</vt:lpstr>
      <vt:lpstr>Step 7: Create an accommodation plan</vt:lpstr>
      <vt:lpstr>Continuous maintenance and process improvement</vt:lpstr>
      <vt:lpstr>Step 8: Operationalize accessibility</vt:lpstr>
      <vt:lpstr>Step 9: Ongoing accessibility monitoring</vt:lpstr>
      <vt:lpstr>Step 10: Continuous accessibility improvement</vt:lpstr>
      <vt:lpstr>Everyone should have access to government services, employment, and the democratic process.  Colorado is committed to making that a reality.  The time is now. July 1, 2024 is a little over 9 months away!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Planning in FY 2023-24 What should governments and public entities focus on now?  Beckie Bean Accessibility Consultant Technology Accessibility Program Governor’s Office of Information Technology</dc:title>
  <cp:lastModifiedBy>Bean, Rebecca</cp:lastModifiedBy>
  <cp:revision>106</cp:revision>
  <dcterms:modified xsi:type="dcterms:W3CDTF">2023-09-20T21:36:59Z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C48F0813-90E4-476A-B8B1-965F933D439A</vt:lpwstr>
  </property>
  <property fmtid="{D5CDD505-2E9C-101B-9397-08002B2CF9AE}" pid="3" name="ArticulatePath">
    <vt:lpwstr>Accessibility Planning in Fiscal Year 2023-24</vt:lpwstr>
  </property>
</Properties>
</file>